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Данный слайд является титульной страницей инвестиционного бизнес-плана автосервиса Master-G. Проект реализуется компанией ТОО "AutoService 01" в городе Павлодар, Павлодарская область. Бизнес-план подготовлен в апреле 2026 года и направлен на привлечение инвестиций в сферу автосервисных услуг.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Общий объём капитальных затрат составляет 18 000 000 тенге. Крупнейшая статья — ремонт бокса: 6 млн тенге, или 33,3% от общего CAPEX. Инструменты и диагностическое оборудование — 5 млн тенге (27,8%). Два подъёмника — 4 млн тенге (22,2%). Шиномонтажный и балансировочный стенды — 3 млн тенге (16,7%). Амортизация начисляется линейным методом и составляет 3 028 571 тенге в год.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Общий объём инвестиций составляет 18 000 000 ₸. Собственные средства — 4 000 000 ₸ (22%), заёмные — 14 000 000 ₸ (78%). Кредит привлекается на 5 лет по ставке 23,5% годовых с погашением равными долями по 3 500 000 ₸ в год. Предусмотрен льготный период 1 год, в течение которого выплачиваются только проценты. Общая сумма переплаты за весь срок кредитования составит 11 515 000 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В первый год проект выходит на операционную прибыль, однако чистая прибыль остаётся отрицательной в связи с высокой долговой нагрузкой на начальном этапе — DSCR составляет 0,89. Начиная со второго года показатель устойчиво превышает банковский норматив 1,25: DSCR достигает 2,68 и последовательно растёт до 10,34 к пятому году по мере погашения долга и роста операционного денежного потока. Средний DSCR за пятилетний период составляет 5,29, что существенно превышает норматив. Маржа EBITDA увеличивается с 12,7% до 43,9%, отражая высокий операционный леверидж бизнес-модели. Выручка за период вырастает более чем в 3,6 раза.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На данном слайде представлено инвестиционное предложение ТОО «AutoService 01». Запрашиваемый объём финансирования составляет 14 000 000 тенге. Ключевые инвестиционные показатели: IRR 161% многократно превышает стоимость капитала 23,5%, срок окупаемости — 2 года, NPV — 74 644 271 тенге при индексе прибыльности PI = 5,15, что означает, что каждый вложенный тенге генерирует 5,15 тенге стоимости. Компания готова предоставить полную финансовую модель и ответить на любые вопросы потенциального инвестора.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Слайд представляет краткое резюме проекта для кредитного комитета. Инициатор — ТОО «AutoService 01», налоговый режим — упрощённый, ставка 3%. Общий объём инвестиций составляет 18 000 000 тенге. Основные направления: ремонт ходовой части, замена масел, шиномонтаж. Целевой рынок — владельцы легковых автомобилей города Павлодар и Павлодарской области.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Проект демонстрирует исключительно высокую внутреннюю норму доходности — 161%, что свидетельствует о сильной инвестиционной привлекательности. Чистая приведённая стоимость составляет 74,6 млн ₸, подтверждая положительный экономический эффект. Коэффициент покрытия долга DSCR на уровне 2,68 во втором году указывает на устойчивую долговую нагрузку. Срок окупаемости — 2 года — говорит о быстром возврате вложенных средств. К пятому году EBITDA достигает 47,9 млн ₸, а выручка — 109,4 млн ₸, что отражает уверенный рост бизнеса.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Рынок автосервисных услуг Казахстана превышает 500 млрд тенге в год и демонстрирует устойчивый ежегодный рост на 6–7%, обусловленный приростом автопарка на 370 000 единиц. Целевая аудитория составляет порядка 5 миллионов легковых автомобилей — 88% от общего числа транспортных средств в стране. Ключевые драйверы роста: расширение автопарка, стремительное проникновение китайских брендов, требующих специализированного сервиса, ежегодное увеличение среднего чека на 16%, а также долгосрочный тренд урбанизации, который к 2050 году увеличит долю городского населения до 69,1%.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Целевая аудитория разделена на три сегмента по возрасту автомобиля. Основной объём выручки — около 50% — формируют владельцы автомобилей старше 10 лет: они обращаются часто и нуждаются в широком спектре работ. Второй по значимости сегмент — владельцы авто 3–10 лет с долей 35%: стабильный поток клиентов на плановое ТО и диагностику. Перспективный растущий сегмент — владельцы новых китайских брендов (15%): слабая дилерская инфраструктура создаёт устойчивый спрос на независимый квалифицированный сервис.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Данный слайд раскрывает ключевые ценностные преимущества автосервиса по четырём направлениям. Качество подкреплено гарантией не менее 6 месяцев и использованием только сертифицированных запчастей. Комплексность позволяет клиенту решить все вопросы с автомобилем за один визит: ходовая (40 000–80 000 ₸), масла (15 000–35 000 ₸), шиномонтаж (5 000–25 000 ₸). Ценовое позиционирование — средний чек 50 000 ₸ — выгодно отличается от дилерских цен, оставаясь при этом выше уровня гаражных СТО за счёт прозрачности и стандартов. Сервисная составляющая включает мастера-приёмщика, онлайн-запись и цифровой учёт истории каждого автомобиля.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На данном слайде представлено сравнение Master-G с тремя ключевыми категориями конкурентов: Uni Tyre, гаражными СТО и дилерскими сервисами. Master-G занимает сильную позицию по совокупности параметров: предлагает комплексный сервис по доступной цене с гарантией 6 месяцев и стабильным временем выполнения работ от 1 до 3 часов. Гаражные СТО проигрывают по качеству и надёжности. Дилерские сервисы уступают по ценовой доступности. Uni Tyre ограничен шинным сегментом. Таким образом, Master-G закрывает потребность клиента в профессиональном, быстром и прозрачном автосервисе по разумной цене.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Операционная модель автосервиса состоит из 5 последовательных этапов производственного цикла. На этапе приёма заявки мастер-приёмщик фиксирует потребности клиента и формирует заказ-наряд. Диагностика проводится на профессиональном оборудовании и охватывает ключевые узлы автомобиля. Этап выполнения работ обеспечивает пропускную способность до 6 автомобилей в день благодаря двум подъёмникам. Контроль качества исключает ошибки перед финальной передачей. Завершающий этап формирует клиентскую лояльность: гарантийный талон и база данных клиентов поддерживают долгосрочные отношения.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Штатное расписание включает 5 сотрудников трёх категорий. Основная часть фонда оплаты труда приходится на механиков — 3 специалиста с окладом 350 000 ₸ каждый формируют 1 050 000 ₸ в месяц. С учётом социальных отчислений, ОПВ работодателя и ОСМС совокупные расходы на персонал в первый год составляют 14 750 586 ₸. Предусмотрена ежегодная индексация ФОТ на уровне 5%.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F1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9006e7-6396-4f72-8415-fe4458b57c4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" name="Picture 2" descr="109cfe5b-fc4d-4baf-8f90-9ba0a3d639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329755"/>
            <a:ext cx="4843908" cy="107245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4000"/>
              </a:lnSpc>
              <a:defRPr i="0" sz="3900" b="1">
                <a:solidFill>
                  <a:srgbClr val="FFFFFF"/>
                </a:solidFill>
                <a:latin typeface="Inter"/>
              </a:defRPr>
            </a:pPr>
            <a:r>
              <a:rPr i="0" sz="3900" b="1">
                <a:solidFill>
                  <a:srgbClr val="FFFFFF"/>
                </a:solidFill>
                <a:latin typeface="Inter"/>
              </a:rPr>
              <a:t>Автосервис Master-G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645991"/>
            <a:ext cx="3851820" cy="2000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0">
                <a:solidFill>
                  <a:srgbClr val="CBD5E1"/>
                </a:solidFill>
                <a:latin typeface="Inter"/>
              </a:defRPr>
            </a:pPr>
            <a:r>
              <a:rPr i="0" sz="1350" b="0">
                <a:solidFill>
                  <a:srgbClr val="CBD5E1"/>
                </a:solidFill>
                <a:latin typeface="Inter"/>
              </a:rPr>
              <a:t>Автосервисные услуги — ТОО "AutoService 01"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09600" y="5594151"/>
            <a:ext cx="2714476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050" b="0">
                <a:solidFill>
                  <a:srgbClr val="94A3B8"/>
                </a:solidFill>
                <a:latin typeface="Inter"/>
              </a:defRPr>
            </a:pPr>
            <a:r>
              <a:rPr i="0" sz="1050" b="0">
                <a:solidFill>
                  <a:srgbClr val="94A3B8"/>
                </a:solidFill>
                <a:latin typeface="Inter"/>
              </a:rPr>
              <a:t>Город: г. Павлодар, Павлодарская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9230"/>
            <a:ext cx="2245369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315" i="0" sz="1050" b="1">
                <a:solidFill>
                  <a:srgbClr val="10B981"/>
                </a:solidFill>
                <a:latin typeface="Inter"/>
              </a:defRPr>
            </a:pPr>
            <a:r>
              <a:rPr i="0" sz="1050" b="1">
                <a:solidFill>
                  <a:srgbClr val="10B981"/>
                </a:solidFill>
                <a:latin typeface="Inter"/>
              </a:rPr>
              <a:t>ИНВЕСТИЦИОННЫЙ БП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299001"/>
            <a:ext cx="1610022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47" i="0" sz="825" b="0">
                <a:solidFill>
                  <a:srgbClr val="64748B"/>
                </a:solidFill>
                <a:latin typeface="Inter"/>
              </a:defRPr>
            </a:pPr>
            <a:r>
              <a:rPr i="0" sz="825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994201"/>
            <a:ext cx="1214139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050" b="0">
                <a:solidFill>
                  <a:srgbClr val="94A3B8"/>
                </a:solidFill>
                <a:latin typeface="Inter"/>
              </a:defRPr>
            </a:pPr>
            <a:r>
              <a:rPr i="0" sz="1050" b="0">
                <a:solidFill>
                  <a:srgbClr val="94A3B8"/>
                </a:solidFill>
                <a:latin typeface="Inter"/>
              </a:rPr>
              <a:t>Дата: Апрель 2026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45117" y="6265664"/>
            <a:ext cx="656332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050" b="1">
                <a:solidFill>
                  <a:srgbClr val="10B981"/>
                </a:solidFill>
                <a:latin typeface="Inter"/>
              </a:defRPr>
            </a:pPr>
            <a:r>
              <a:rPr i="0" sz="1050" b="1">
                <a:solidFill>
                  <a:srgbClr val="10B981"/>
                </a:solidFill>
                <a:latin typeface="Inter"/>
              </a:rPr>
              <a:t>bizplan.kz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009" y="1920180"/>
            <a:ext cx="38100" cy="195441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23900" y="5794176"/>
            <a:ext cx="89445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050" b="0">
                <a:solidFill>
                  <a:srgbClr val="94A3B8"/>
                </a:solidFill>
                <a:latin typeface="Inter"/>
              </a:defRPr>
            </a:pPr>
            <a:r>
              <a:rPr i="0" sz="1050" b="0">
                <a:solidFill>
                  <a:srgbClr val="94A3B8"/>
                </a:solidFill>
                <a:latin typeface="Inter"/>
              </a:rPr>
              <a:t>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0" y="1782960"/>
            <a:ext cx="5486400" cy="2071687"/>
          </a:xfrm>
          <a:prstGeom prst="roundRect">
            <a:avLst>
              <a:gd name="adj" fmla="val 2758"/>
            </a:avLst>
          </a:prstGeom>
          <a:noFill/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pic>
        <p:nvPicPr>
          <p:cNvPr id="3" name="Picture 2" descr="895f42ce-97f9-43ac-9833-a5d6d063e8f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792485"/>
            <a:ext cx="5467350" cy="2052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04850"/>
            <a:ext cx="5304978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Капитальные затраты (CAPEX)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0325" y="3064073"/>
            <a:ext cx="1841599" cy="47148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16.7%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525" y="3064073"/>
            <a:ext cx="1841450" cy="47148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Шиномонтажный и балансировочный стенды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7925" y="3064073"/>
            <a:ext cx="1841450" cy="47148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3 000 000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6088" y="2468314"/>
            <a:ext cx="3214092" cy="266700"/>
          </a:xfrm>
          <a:prstGeom prst="roundRect">
            <a:avLst>
              <a:gd name="adj" fmla="val 14285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76200" rIns="76200" tIns="0" bIns="0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09600" y="1209675"/>
            <a:ext cx="3783062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Структура инвестиций и распределение по статьям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6088" y="3544044"/>
            <a:ext cx="2683222" cy="266700"/>
          </a:xfrm>
          <a:prstGeom prst="roundRect">
            <a:avLst>
              <a:gd name="adj" fmla="val 14285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76200" rIns="76200" tIns="0" bIns="0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304162" y="1792485"/>
            <a:ext cx="2217836" cy="309562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1">
                <a:solidFill>
                  <a:srgbClr val="FFFFFF"/>
                </a:solidFill>
                <a:latin typeface="Inter"/>
              </a:defRPr>
            </a:pPr>
            <a:r>
              <a:rPr i="0" sz="825" b="1">
                <a:solidFill>
                  <a:srgbClr val="FFFFFF"/>
                </a:solidFill>
                <a:latin typeface="Inter"/>
              </a:rPr>
              <a:t>Сумма, 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5525" y="1792485"/>
            <a:ext cx="2217687" cy="309562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825" b="1">
                <a:solidFill>
                  <a:srgbClr val="FFFFFF"/>
                </a:solidFill>
                <a:latin typeface="Inter"/>
              </a:defRPr>
            </a:pPr>
            <a:r>
              <a:rPr i="0" sz="825" b="1">
                <a:solidFill>
                  <a:srgbClr val="FFFFFF"/>
                </a:solidFill>
                <a:latin typeface="Inter"/>
              </a:rPr>
              <a:t>Статья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50325" y="2106810"/>
            <a:ext cx="1841599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33.3%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0325" y="2425898"/>
            <a:ext cx="1841599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27.8%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50325" y="2744985"/>
            <a:ext cx="1841599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22.2%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525" y="2106810"/>
            <a:ext cx="1841450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Ремонт бокса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27925" y="2106810"/>
            <a:ext cx="1841450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6 000 000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525" y="2425898"/>
            <a:ext cx="1841450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Инструменты и диагностика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7925" y="2425898"/>
            <a:ext cx="1841450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5 000 000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5525" y="2744985"/>
            <a:ext cx="1841450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Подъёмники (2 шт.)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7925" y="2744985"/>
            <a:ext cx="1841450" cy="3143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4 000 000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16088" y="4619625"/>
            <a:ext cx="2142678" cy="266700"/>
          </a:xfrm>
          <a:prstGeom prst="roundRect">
            <a:avLst>
              <a:gd name="adj" fmla="val 14285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76200" rIns="76200" tIns="0" bIns="0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9750325" y="3535560"/>
            <a:ext cx="1841599" cy="309562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1">
                <a:solidFill>
                  <a:srgbClr val="047857"/>
                </a:solidFill>
                <a:latin typeface="Inter"/>
              </a:defRPr>
            </a:pPr>
            <a:r>
              <a:rPr i="0" sz="825" b="1">
                <a:solidFill>
                  <a:srgbClr val="047857"/>
                </a:solidFill>
                <a:latin typeface="Inter"/>
              </a:rPr>
              <a:t>100%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5525" y="3535560"/>
            <a:ext cx="1841450" cy="309562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825" b="1">
                <a:solidFill>
                  <a:srgbClr val="047857"/>
                </a:solidFill>
                <a:latin typeface="Inter"/>
              </a:defRPr>
            </a:pPr>
            <a:r>
              <a:rPr i="0" sz="825" b="1">
                <a:solidFill>
                  <a:srgbClr val="047857"/>
                </a:solidFill>
                <a:latin typeface="Inter"/>
              </a:rPr>
              <a:t>ИТОГО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7925" y="3535560"/>
            <a:ext cx="1841450" cy="309562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1">
                <a:solidFill>
                  <a:srgbClr val="047857"/>
                </a:solidFill>
                <a:latin typeface="Inter"/>
              </a:defRPr>
            </a:pPr>
            <a:r>
              <a:rPr i="0" sz="825" b="1">
                <a:solidFill>
                  <a:srgbClr val="047857"/>
                </a:solidFill>
                <a:latin typeface="Inter"/>
              </a:rPr>
              <a:t>18 000 000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16088" y="5695354"/>
            <a:ext cx="1611808" cy="266700"/>
          </a:xfrm>
          <a:prstGeom prst="roundRect">
            <a:avLst>
              <a:gd name="adj" fmla="val 14285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76200" rIns="76200" tIns="0" bIns="0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09600" y="5759648"/>
            <a:ext cx="2270670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none" lIns="0" rIns="0" tIns="0" bIns="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Шиномонтажный и балансировочный стенды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02949" y="1792485"/>
            <a:ext cx="984200" cy="309562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825" b="1">
                <a:solidFill>
                  <a:srgbClr val="FFFFFF"/>
                </a:solidFill>
                <a:latin typeface="Inter"/>
              </a:defRPr>
            </a:pPr>
            <a:r>
              <a:rPr i="0" sz="825" b="1">
                <a:solidFill>
                  <a:srgbClr val="FFFFFF"/>
                </a:solidFill>
                <a:latin typeface="Inter"/>
              </a:rPr>
              <a:t>Доля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" y="1802010"/>
            <a:ext cx="1928366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Структура капитальных затрат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205680"/>
            <a:ext cx="1292572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04</a:t>
            </a:r>
            <a:r>
              <a:t>   Финансовая модель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9558" y="3608337"/>
            <a:ext cx="1431280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none" lIns="0" rIns="0" tIns="0" bIns="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Инструменты и диагностика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024" y="4683918"/>
            <a:ext cx="988814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none" lIns="0" rIns="0" tIns="0" bIns="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Подъёмники (2 шт.)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20750" y="2532608"/>
            <a:ext cx="700087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none" lIns="0" rIns="0" tIns="0" bIns="0">
            <a:spAutoFit/>
          </a:bodyPr>
          <a:lstStyle/>
          <a:p>
            <a:pPr algn="r"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Ремонт бокса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74183" y="2539751"/>
            <a:ext cx="298846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33.3%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05746" y="4691062"/>
            <a:ext cx="295870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22.2%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62661" y="3615481"/>
            <a:ext cx="279499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27.8%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00326" y="5766792"/>
            <a:ext cx="270420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16.7%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61819" y="1782960"/>
            <a:ext cx="5120580" cy="4526458"/>
          </a:xfrm>
          <a:prstGeom prst="roundRect">
            <a:avLst>
              <a:gd name="adj" fmla="val 1262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28600" rIns="228600" tIns="228600" bIns="228600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09600" y="1782960"/>
            <a:ext cx="5120580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9600" y="4122390"/>
            <a:ext cx="5120580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09600" y="704850"/>
            <a:ext cx="4811166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Структура финансирования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09675"/>
            <a:ext cx="4922192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Соотношение собственных и заёмных средств, параметры кредита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23925" y="5213449"/>
            <a:ext cx="1398240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800" b="1">
                <a:solidFill>
                  <a:srgbClr val="0F172A"/>
                </a:solidFill>
                <a:latin typeface="Inter"/>
              </a:defRPr>
            </a:pPr>
            <a:r>
              <a:rPr i="0" sz="1800" b="1">
                <a:solidFill>
                  <a:srgbClr val="0F172A"/>
                </a:solidFill>
                <a:latin typeface="Inter"/>
              </a:rPr>
              <a:t>14 000 000 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9944" y="2049660"/>
            <a:ext cx="1719857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1">
                <a:solidFill>
                  <a:srgbClr val="0F172A"/>
                </a:solidFill>
                <a:latin typeface="Inter"/>
              </a:defRPr>
            </a:pPr>
            <a:r>
              <a:rPr i="0" sz="1350" b="1">
                <a:solidFill>
                  <a:srgbClr val="0F172A"/>
                </a:solidFill>
                <a:latin typeface="Inter"/>
              </a:rPr>
              <a:t>Параметры кредита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925" y="2874019"/>
            <a:ext cx="1270992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800" b="1">
                <a:solidFill>
                  <a:srgbClr val="0F172A"/>
                </a:solidFill>
                <a:latin typeface="Inter"/>
              </a:defRPr>
            </a:pPr>
            <a:r>
              <a:rPr i="0" sz="1800" b="1">
                <a:solidFill>
                  <a:srgbClr val="0F172A"/>
                </a:solidFill>
                <a:latin typeface="Inter"/>
              </a:rPr>
              <a:t>4 000 000 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1498" y="3692723"/>
            <a:ext cx="2231826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Равными долями по 3 500 000 ₸/год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8510" y="2676376"/>
            <a:ext cx="800695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2700" b="1">
                <a:solidFill>
                  <a:srgbClr val="10B981"/>
                </a:solidFill>
                <a:latin typeface="Inter"/>
              </a:defRPr>
            </a:pPr>
            <a:r>
              <a:rPr i="0" sz="2700" b="1">
                <a:solidFill>
                  <a:srgbClr val="10B981"/>
                </a:solidFill>
                <a:latin typeface="Inter"/>
              </a:rPr>
              <a:t>22 %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8510" y="5015805"/>
            <a:ext cx="800695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2700" b="1">
                <a:solidFill>
                  <a:srgbClr val="047857"/>
                </a:solidFill>
                <a:latin typeface="Inter"/>
              </a:defRPr>
            </a:pPr>
            <a:r>
              <a:rPr i="0" sz="2700" b="1">
                <a:solidFill>
                  <a:srgbClr val="047857"/>
                </a:solidFill>
                <a:latin typeface="Inter"/>
              </a:rPr>
              <a:t>78 %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05680"/>
            <a:ext cx="1292572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04</a:t>
            </a:r>
            <a:r>
              <a:t>   Финансовая модель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3925" y="2583507"/>
            <a:ext cx="1382464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Собственные средства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9944" y="3335535"/>
            <a:ext cx="1143744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Процентная ставка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925" y="4922936"/>
            <a:ext cx="1122759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Заёмные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9944" y="4030860"/>
            <a:ext cx="1059358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Общая переплата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9944" y="2640210"/>
            <a:ext cx="933301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Сумма кредита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95346" y="3345060"/>
            <a:ext cx="967978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23,5 % годовых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9944" y="3683198"/>
            <a:ext cx="895945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Тип погашения</a:t>
            </a:r>
          </a:p>
        </p:txBody>
      </p:sp>
      <p:pic>
        <p:nvPicPr>
          <p:cNvPr id="23" name="Picture 22" descr="df8f29a0-2af5-4bef-9694-67a22a91e1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92485"/>
            <a:ext cx="57150" cy="2167979"/>
          </a:xfrm>
          <a:prstGeom prst="rect">
            <a:avLst/>
          </a:prstGeom>
        </p:spPr>
      </p:pic>
      <p:pic>
        <p:nvPicPr>
          <p:cNvPr id="24" name="Picture 23" descr="e96ccd4f-2f95-4fac-97e3-c614851020c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4131915"/>
            <a:ext cx="57150" cy="21679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99944" y="2987873"/>
            <a:ext cx="823466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Срок кредита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97157" y="2649735"/>
            <a:ext cx="766167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14 000 000 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04003" y="4040385"/>
            <a:ext cx="759321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11 515 000 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99944" y="2392560"/>
            <a:ext cx="4644330" cy="9525"/>
          </a:xfrm>
          <a:prstGeom prst="rect">
            <a:avLst/>
          </a:prstGeom>
          <a:solidFill>
            <a:srgbClr val="E2E8F0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11036051" y="2997398"/>
            <a:ext cx="327273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5 лет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08670"/>
            <a:ext cx="6705600" cy="3771900"/>
          </a:xfrm>
          <a:prstGeom prst="roundRect">
            <a:avLst>
              <a:gd name="adj" fmla="val 1515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pic>
        <p:nvPicPr>
          <p:cNvPr id="3" name="Picture 2" descr="053e5bc7-e6e1-486d-8db5-6f9960c0a48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880145"/>
            <a:ext cx="6457950" cy="31432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59129" y="1508670"/>
            <a:ext cx="4023270" cy="1790700"/>
          </a:xfrm>
          <a:prstGeom prst="roundRect">
            <a:avLst>
              <a:gd name="adj" fmla="val 3191"/>
            </a:avLst>
          </a:prstGeom>
          <a:noFill/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pic>
        <p:nvPicPr>
          <p:cNvPr id="5" name="Picture 4" descr="ecd06b1c-af34-4510-bda2-6d949948e5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654" y="1518195"/>
            <a:ext cx="4004220" cy="17716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5709344"/>
            <a:ext cx="10972800" cy="600075"/>
          </a:xfrm>
          <a:prstGeom prst="roundRect">
            <a:avLst>
              <a:gd name="adj" fmla="val 9523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09600" y="704850"/>
            <a:ext cx="4562475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400" b="1">
                <a:solidFill>
                  <a:srgbClr val="0F172A"/>
                </a:solidFill>
                <a:latin typeface="Inter"/>
              </a:defRPr>
            </a:pPr>
            <a:r>
              <a:rPr i="0" sz="2400" b="1">
                <a:solidFill>
                  <a:srgbClr val="0F172A"/>
                </a:solidFill>
                <a:latin typeface="Inter"/>
              </a:rPr>
              <a:t>Финансовый прогноз на 5 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4369" y="5926038"/>
            <a:ext cx="7013376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064E3B"/>
                </a:solidFill>
                <a:latin typeface="Inter"/>
              </a:defRPr>
            </a:pPr>
            <a:r>
              <a:rPr i="0" sz="975" b="0">
                <a:solidFill>
                  <a:srgbClr val="064E3B"/>
                </a:solidFill>
                <a:latin typeface="Inter"/>
              </a:rPr>
              <a:t>средний коэффициент покрытия долга — норматив банка 1,25; начиная с Года 2 DSCR стабильно превышает норматив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9600" y="1162050"/>
            <a:ext cx="3825775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050" b="0">
                <a:solidFill>
                  <a:srgbClr val="64748B"/>
                </a:solidFill>
                <a:latin typeface="Inter"/>
              </a:defRPr>
            </a:pPr>
            <a:r>
              <a:rPr i="0" sz="1050" b="0">
                <a:solidFill>
                  <a:srgbClr val="64748B"/>
                </a:solidFill>
                <a:latin typeface="Inter"/>
              </a:rPr>
              <a:t>Динамика выручки и EBITDA по годам, обслуживание долга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05680"/>
            <a:ext cx="1292572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04</a:t>
            </a:r>
            <a:r>
              <a:t>   Финансовая модель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05380" y="1813470"/>
            <a:ext cx="68654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109.4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5380" y="2108745"/>
            <a:ext cx="68654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47.99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05380" y="2404020"/>
            <a:ext cx="68654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43,9 %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05380" y="2699295"/>
            <a:ext cx="68654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40,86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05380" y="2994570"/>
            <a:ext cx="68654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047857"/>
                </a:solidFill>
                <a:latin typeface="Inter"/>
              </a:defRPr>
            </a:pPr>
            <a:r>
              <a:rPr i="0" sz="750" b="1">
                <a:solidFill>
                  <a:srgbClr val="047857"/>
                </a:solidFill>
                <a:latin typeface="Inter"/>
              </a:rPr>
              <a:t>10,34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8654" y="18134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Выручка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5999" y="18134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30.15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3344" y="18134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66.15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70690" y="18134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84.34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38035" y="18134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98.98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654" y="210874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EBITDA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35999" y="210874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3.84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03344" y="210874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20.2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70690" y="210874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32.37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38035" y="210874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41.8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68654" y="240402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Маржа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35999" y="240402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12,7 %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03344" y="240402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30,5 %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0690" y="240402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38,4 %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38035" y="240402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42,2 %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68654" y="269929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ЧП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999" y="269929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-3,38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03344" y="269929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11,89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70690" y="269929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24,34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38035" y="2699295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34,16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68654" y="29945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750" b="1">
                <a:solidFill>
                  <a:srgbClr val="047857"/>
                </a:solidFill>
                <a:latin typeface="Inter"/>
              </a:defRPr>
            </a:pPr>
            <a:r>
              <a:rPr i="0" sz="750" b="1">
                <a:solidFill>
                  <a:srgbClr val="047857"/>
                </a:solidFill>
                <a:latin typeface="Inter"/>
              </a:rPr>
              <a:t>DSCR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35999" y="29945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047857"/>
                </a:solidFill>
                <a:latin typeface="Inter"/>
              </a:defRPr>
            </a:pPr>
            <a:r>
              <a:rPr i="0" sz="750" b="1">
                <a:solidFill>
                  <a:srgbClr val="047857"/>
                </a:solidFill>
                <a:latin typeface="Inter"/>
              </a:rPr>
              <a:t>0,89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03344" y="29945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047857"/>
                </a:solidFill>
                <a:latin typeface="Inter"/>
              </a:defRPr>
            </a:pPr>
            <a:r>
              <a:rPr i="0" sz="750" b="1">
                <a:solidFill>
                  <a:srgbClr val="047857"/>
                </a:solidFill>
                <a:latin typeface="Inter"/>
              </a:rPr>
              <a:t>2,68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70690" y="29945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047857"/>
                </a:solidFill>
                <a:latin typeface="Inter"/>
              </a:defRPr>
            </a:pPr>
            <a:r>
              <a:rPr i="0" sz="750" b="1">
                <a:solidFill>
                  <a:srgbClr val="047857"/>
                </a:solidFill>
                <a:latin typeface="Inter"/>
              </a:rPr>
              <a:t>5,00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38035" y="2994570"/>
            <a:ext cx="686395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047857"/>
                </a:solidFill>
                <a:latin typeface="Inter"/>
              </a:defRPr>
            </a:pPr>
            <a:r>
              <a:rPr i="0" sz="750" b="1">
                <a:solidFill>
                  <a:srgbClr val="047857"/>
                </a:solidFill>
                <a:latin typeface="Inter"/>
              </a:rPr>
              <a:t>7,55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3425" y="1651545"/>
            <a:ext cx="1484709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1">
                <a:solidFill>
                  <a:srgbClr val="0F172A"/>
                </a:solidFill>
                <a:latin typeface="Inter"/>
              </a:defRPr>
            </a:pPr>
            <a:r>
              <a:rPr i="0" sz="900" b="1">
                <a:solidFill>
                  <a:srgbClr val="0F172A"/>
                </a:solidFill>
                <a:latin typeface="Inter"/>
              </a:rPr>
              <a:t>Выручка и EBITDA, млн 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25757" y="1518195"/>
            <a:ext cx="670917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68654" y="1518195"/>
            <a:ext cx="670470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Показатель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20075" y="1518195"/>
            <a:ext cx="670470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71495" y="1518195"/>
            <a:ext cx="670470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22916" y="1518195"/>
            <a:ext cx="670470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74337" y="1518195"/>
            <a:ext cx="670470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76200" rIns="76200" tIns="76200" bIns="76200">
            <a:spAutoFit/>
          </a:bodyPr>
          <a:lstStyle/>
          <a:p>
            <a:pPr algn="r">
              <a:lnSpc>
                <a:spcPct val="120000"/>
              </a:lnSpc>
              <a:defRPr i="0" sz="750" b="1">
                <a:solidFill>
                  <a:srgbClr val="FFFFFF"/>
                </a:solidFill>
                <a:latin typeface="Inter"/>
              </a:defRPr>
            </a:pPr>
            <a:r>
              <a:rPr i="0" sz="750" b="1">
                <a:solidFill>
                  <a:srgbClr val="FFFFFF"/>
                </a:solidFill>
                <a:latin typeface="Inter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9915" y="5861744"/>
            <a:ext cx="501104" cy="2857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950" b="1">
                <a:solidFill>
                  <a:srgbClr val="047857"/>
                </a:solidFill>
                <a:latin typeface="Inter"/>
              </a:defRPr>
            </a:pPr>
            <a:r>
              <a:rPr i="0" sz="1950" b="1">
                <a:solidFill>
                  <a:srgbClr val="047857"/>
                </a:solidFill>
                <a:latin typeface="Inter"/>
              </a:rPr>
              <a:t>5,29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8530" y="1649164"/>
            <a:ext cx="445442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Выручка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" y="5933182"/>
            <a:ext cx="37266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1">
                <a:solidFill>
                  <a:srgbClr val="064E3B"/>
                </a:solidFill>
                <a:latin typeface="Inter"/>
              </a:defRPr>
            </a:pPr>
            <a:r>
              <a:rPr i="0" sz="900" b="1">
                <a:solidFill>
                  <a:srgbClr val="064E3B"/>
                </a:solidFill>
                <a:latin typeface="Inter"/>
              </a:rPr>
              <a:t>DSCR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29722" y="1649164"/>
            <a:ext cx="380702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EBITDA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946130" y="1661070"/>
            <a:ext cx="114300" cy="114300"/>
          </a:xfrm>
          <a:prstGeom prst="roundRect">
            <a:avLst>
              <a:gd name="adj" fmla="val 33333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56" name="Rounded Rectangle 55"/>
          <p:cNvSpPr/>
          <p:nvPr/>
        </p:nvSpPr>
        <p:spPr>
          <a:xfrm>
            <a:off x="6677322" y="1661070"/>
            <a:ext cx="114300" cy="114300"/>
          </a:xfrm>
          <a:prstGeom prst="roundRect">
            <a:avLst>
              <a:gd name="adj" fmla="val 33333"/>
            </a:avLst>
          </a:prstGeom>
          <a:solidFill>
            <a:srgbClr val="10B981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F1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8d1afd-c17e-4b44-b8e1-269eff0188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f6f661f8-d443-43fa-a5f3-c012083deb8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26300" y="3977580"/>
            <a:ext cx="3556099" cy="1133475"/>
          </a:xfrm>
          <a:prstGeom prst="roundRect">
            <a:avLst>
              <a:gd name="adj" fmla="val 5042"/>
            </a:avLst>
          </a:prstGeom>
          <a:solidFill>
            <a:srgbClr val="1F2937"/>
          </a:solidFill>
          <a:ln w="9525">
            <a:solidFill>
              <a:srgbClr val="04785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09600" y="3977580"/>
            <a:ext cx="3555950" cy="1133475"/>
          </a:xfrm>
          <a:prstGeom prst="roundRect">
            <a:avLst>
              <a:gd name="adj" fmla="val 5042"/>
            </a:avLst>
          </a:prstGeom>
          <a:solidFill>
            <a:srgbClr val="1F2937"/>
          </a:solidFill>
          <a:ln w="9525">
            <a:solidFill>
              <a:srgbClr val="04785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317950" y="3977580"/>
            <a:ext cx="3555950" cy="1133475"/>
          </a:xfrm>
          <a:prstGeom prst="roundRect">
            <a:avLst>
              <a:gd name="adj" fmla="val 5042"/>
            </a:avLst>
          </a:prstGeom>
          <a:solidFill>
            <a:srgbClr val="1F2937"/>
          </a:solidFill>
          <a:ln w="9525">
            <a:solidFill>
              <a:srgbClr val="04785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09600" y="1744860"/>
            <a:ext cx="3696592" cy="6858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4800" b="1">
                <a:solidFill>
                  <a:srgbClr val="10B981"/>
                </a:solidFill>
                <a:latin typeface="Inter"/>
              </a:defRPr>
            </a:pPr>
            <a:r>
              <a:rPr i="0" sz="4800" b="1">
                <a:solidFill>
                  <a:srgbClr val="10B981"/>
                </a:solidFill>
                <a:latin typeface="Inter"/>
              </a:rPr>
              <a:t>14 000 000 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017240"/>
            <a:ext cx="5155852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2400" b="1">
                <a:solidFill>
                  <a:srgbClr val="FFFFFF"/>
                </a:solidFill>
                <a:latin typeface="Inter"/>
              </a:defRPr>
            </a:pPr>
            <a:r>
              <a:rPr i="0" sz="2400" b="1">
                <a:solidFill>
                  <a:srgbClr val="FFFFFF"/>
                </a:solidFill>
                <a:latin typeface="Inter"/>
              </a:rPr>
              <a:t>Запрашиваемое финансирование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334125"/>
            <a:ext cx="7303144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1" sz="1050" b="0">
                <a:solidFill>
                  <a:srgbClr val="10B981"/>
                </a:solidFill>
                <a:latin typeface="Inter"/>
              </a:defRPr>
            </a:pPr>
            <a:r>
              <a:rPr i="1" sz="1050" b="0">
                <a:solidFill>
                  <a:srgbClr val="10B981"/>
                </a:solidFill>
                <a:latin typeface="Inter"/>
              </a:rPr>
              <a:t>Приглашаем к сотрудничеству — готовы предоставить полную финансовую модель и дополнительные материалы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046065"/>
            <a:ext cx="4064942" cy="2000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0">
                <a:solidFill>
                  <a:srgbClr val="CBD5E1"/>
                </a:solidFill>
                <a:latin typeface="Inter"/>
              </a:defRPr>
            </a:pPr>
            <a:r>
              <a:rPr i="0" sz="1350" b="0">
                <a:solidFill>
                  <a:srgbClr val="CBD5E1"/>
                </a:solidFill>
                <a:latin typeface="Inter"/>
              </a:rPr>
              <a:t>ТОО «AutoService 01» | г. Павлодар | Апрель 2026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226325" y="4391917"/>
            <a:ext cx="1628030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100" b="1">
                <a:solidFill>
                  <a:srgbClr val="10B981"/>
                </a:solidFill>
                <a:latin typeface="Inter"/>
              </a:defRPr>
            </a:pPr>
            <a:r>
              <a:rPr i="0" sz="2100" b="1">
                <a:solidFill>
                  <a:srgbClr val="10B981"/>
                </a:solidFill>
                <a:latin typeface="Inter"/>
              </a:rPr>
              <a:t>74 644 271 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58105"/>
            <a:ext cx="2941587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70" i="0" sz="900" b="1">
                <a:solidFill>
                  <a:srgbClr val="10B981"/>
                </a:solidFill>
                <a:latin typeface="Inter"/>
              </a:defRPr>
            </a:pPr>
            <a:r>
              <a:rPr i="0" sz="900" b="1">
                <a:solidFill>
                  <a:srgbClr val="10B981"/>
                </a:solidFill>
                <a:latin typeface="Inter"/>
              </a:rPr>
              <a:t>ИНВЕСТИЦИОННОЕ ПРЕДЛОЖЕНИЕ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6325" y="4763392"/>
            <a:ext cx="2736056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CBD5E1"/>
                </a:solidFill>
                <a:latin typeface="Inter"/>
              </a:defRPr>
            </a:pPr>
            <a:r>
              <a:rPr i="0" sz="825" b="0">
                <a:solidFill>
                  <a:srgbClr val="CBD5E1"/>
                </a:solidFill>
                <a:latin typeface="Inter"/>
              </a:rPr>
              <a:t>каждый вложенный тенге генерирует 5,15 ₸ стоимости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625" y="4763392"/>
            <a:ext cx="2633216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CBD5E1"/>
                </a:solidFill>
                <a:latin typeface="Inter"/>
              </a:defRPr>
            </a:pPr>
            <a:r>
              <a:rPr i="0" sz="825" b="0">
                <a:solidFill>
                  <a:srgbClr val="CBD5E1"/>
                </a:solidFill>
                <a:latin typeface="Inter"/>
              </a:rPr>
              <a:t>многократно превышает стоимость капитала 23,5 %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7975" y="4391917"/>
            <a:ext cx="82614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100" b="1">
                <a:solidFill>
                  <a:srgbClr val="10B981"/>
                </a:solidFill>
                <a:latin typeface="Inter"/>
              </a:defRPr>
            </a:pPr>
            <a:r>
              <a:rPr i="0" sz="2100" b="1">
                <a:solidFill>
                  <a:srgbClr val="10B981"/>
                </a:solidFill>
                <a:latin typeface="Inter"/>
              </a:rPr>
              <a:t>2 года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625" y="4391917"/>
            <a:ext cx="775394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100" b="1">
                <a:solidFill>
                  <a:srgbClr val="10B981"/>
                </a:solidFill>
                <a:latin typeface="Inter"/>
              </a:defRPr>
            </a:pPr>
            <a:r>
              <a:rPr i="0" sz="2100" b="1">
                <a:solidFill>
                  <a:srgbClr val="10B981"/>
                </a:solidFill>
                <a:latin typeface="Inter"/>
              </a:rPr>
              <a:t>161 %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7975" y="4763392"/>
            <a:ext cx="1480244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825" b="0">
                <a:solidFill>
                  <a:srgbClr val="CBD5E1"/>
                </a:solidFill>
                <a:latin typeface="Inter"/>
              </a:defRPr>
            </a:pPr>
            <a:r>
              <a:rPr i="0" sz="825" b="0">
                <a:solidFill>
                  <a:srgbClr val="CBD5E1"/>
                </a:solidFill>
                <a:latin typeface="Inter"/>
              </a:rPr>
              <a:t>быстрый возврат инвестиций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7975" y="4187130"/>
            <a:ext cx="932259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2" i="0" sz="825" b="0">
                <a:solidFill>
                  <a:srgbClr val="94A3B8"/>
                </a:solidFill>
                <a:latin typeface="Inter"/>
              </a:defRPr>
            </a:pPr>
            <a:r>
              <a:rPr i="0" sz="825" b="0">
                <a:solidFill>
                  <a:srgbClr val="94A3B8"/>
                </a:solidFill>
                <a:latin typeface="Inter"/>
              </a:rPr>
              <a:t>ОКУПАЕМОСТЬ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45117" y="6334125"/>
            <a:ext cx="656332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050" b="1">
                <a:solidFill>
                  <a:srgbClr val="10B981"/>
                </a:solidFill>
                <a:latin typeface="Inter"/>
              </a:defRPr>
            </a:pPr>
            <a:r>
              <a:rPr i="0" sz="1050" b="1">
                <a:solidFill>
                  <a:srgbClr val="10B981"/>
                </a:solidFill>
                <a:latin typeface="Inter"/>
              </a:rPr>
              <a:t>bizplan.kz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6325" y="4187130"/>
            <a:ext cx="497234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2" i="0" sz="825" b="0">
                <a:solidFill>
                  <a:srgbClr val="94A3B8"/>
                </a:solidFill>
                <a:latin typeface="Inter"/>
              </a:defRPr>
            </a:pPr>
            <a:r>
              <a:rPr i="0" sz="825" b="0">
                <a:solidFill>
                  <a:srgbClr val="94A3B8"/>
                </a:solidFill>
                <a:latin typeface="Inter"/>
              </a:rPr>
              <a:t>NPV / PI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625" y="4187130"/>
            <a:ext cx="210145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2" i="0" sz="825" b="0">
                <a:solidFill>
                  <a:srgbClr val="94A3B8"/>
                </a:solidFill>
                <a:latin typeface="Inter"/>
              </a:defRPr>
            </a:pPr>
            <a:r>
              <a:rPr i="0" sz="825" b="0">
                <a:solidFill>
                  <a:srgbClr val="94A3B8"/>
                </a:solidFill>
                <a:latin typeface="Inter"/>
              </a:rPr>
              <a:t>IRR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920180"/>
            <a:ext cx="10972800" cy="1920180"/>
          </a:xfrm>
          <a:prstGeom prst="roundRect">
            <a:avLst>
              <a:gd name="adj" fmla="val 2976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28600" rIns="228600" tIns="228600" bIns="228600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00125" y="2221855"/>
            <a:ext cx="10039498" cy="1314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30000"/>
              </a:lnSpc>
              <a:defRPr i="1" sz="1350" b="0">
                <a:solidFill>
                  <a:srgbClr val="334155"/>
                </a:solidFill>
                <a:latin typeface="Inter"/>
              </a:defRPr>
            </a:pPr>
            <a:r>
              <a:rPr i="1" sz="1350" b="0">
                <a:solidFill>
                  <a:srgbClr val="334155"/>
                </a:solidFill>
                <a:latin typeface="Inter"/>
              </a:rPr>
              <a:t>Автосервис «Master-G» — универсальный сервисный центр по обслуживанию легковых автомобилей, расположенный в г. Павлодар. Компания специализируется на ремонте ходовой части, замене масел и профессиональном шиномонтаже, ориентируясь на владельцев легковых автомобилей Павлодарской области. Инициатор проекта — ТОО «AutoService 01», работающее в рамках упрощённого налогового режима (3%). Выручка формируется за счёт оказания платных сервисных услуг физическим и юридическим лицам.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26300" y="5017889"/>
            <a:ext cx="3556099" cy="142875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09600" y="5017889"/>
            <a:ext cx="3555950" cy="142875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317950" y="5017889"/>
            <a:ext cx="3555950" cy="142875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09600" y="704850"/>
            <a:ext cx="8720732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Краткое описание проекта: Автосервис «Master-G»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975" y="5541764"/>
            <a:ext cx="2865983" cy="6572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950" b="1">
                <a:solidFill>
                  <a:srgbClr val="0F172A"/>
                </a:solidFill>
                <a:latin typeface="Inter"/>
              </a:defRPr>
            </a:pPr>
            <a:r>
              <a:rPr i="0" sz="1950" b="1">
                <a:solidFill>
                  <a:srgbClr val="0F172A"/>
                </a:solidFill>
                <a:latin typeface="Inter"/>
              </a:rPr>
              <a:t>Автосервисные услуги (ОКЭД 45.20.1)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5" y="5541764"/>
            <a:ext cx="2849165" cy="6572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950" b="1">
                <a:solidFill>
                  <a:srgbClr val="0F172A"/>
                </a:solidFill>
                <a:latin typeface="Inter"/>
              </a:defRPr>
            </a:pPr>
            <a:r>
              <a:rPr i="0" sz="1950" b="1">
                <a:solidFill>
                  <a:srgbClr val="0F172A"/>
                </a:solidFill>
                <a:latin typeface="Inter"/>
              </a:rPr>
              <a:t>г. Павлодар, Павлодарская область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209675"/>
            <a:ext cx="6493222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Универсальный сервисный центр по обслуживанию легковых автомобилей в г. Павлодар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226325" y="5541764"/>
            <a:ext cx="1108025" cy="2857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950" b="1">
                <a:solidFill>
                  <a:srgbClr val="0F172A"/>
                </a:solidFill>
                <a:latin typeface="Inter"/>
              </a:defRPr>
            </a:pPr>
            <a:r>
              <a:rPr i="0" sz="1950" b="1">
                <a:solidFill>
                  <a:srgbClr val="0F172A"/>
                </a:solidFill>
                <a:latin typeface="Inter"/>
              </a:rPr>
              <a:t>18 млн 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05680"/>
            <a:ext cx="1056977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01</a:t>
            </a:r>
            <a:r>
              <a:t>   Резюме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6325" y="5227439"/>
            <a:ext cx="925710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ИНВЕСТИЦИИ</a:t>
            </a:r>
          </a:p>
        </p:txBody>
      </p:sp>
      <p:pic>
        <p:nvPicPr>
          <p:cNvPr id="16" name="Picture 15" descr="9fb7217b-8c24-4cbe-a189-5c21317aec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929705"/>
            <a:ext cx="57150" cy="19011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9625" y="5227439"/>
            <a:ext cx="65588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ЛОКАЦИЯ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7975" y="5227439"/>
            <a:ext cx="62671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ОТРАСЛЬ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26300" y="1782960"/>
            <a:ext cx="3556099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8026300" y="4122390"/>
            <a:ext cx="3556099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9600" y="1782960"/>
            <a:ext cx="3555950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4317950" y="1782960"/>
            <a:ext cx="3555950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09600" y="4122390"/>
            <a:ext cx="3555950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317950" y="4122390"/>
            <a:ext cx="3555950" cy="2187029"/>
          </a:xfrm>
          <a:prstGeom prst="roundRect">
            <a:avLst>
              <a:gd name="adj" fmla="val 261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9600" y="704850"/>
            <a:ext cx="6137969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Ключевые финансовые показатели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09675"/>
            <a:ext cx="5175498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Шесть метрик, которые смотрит кредитный комитет в первую очередь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226325" y="4760565"/>
            <a:ext cx="1782960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400" b="1">
                <a:solidFill>
                  <a:srgbClr val="047857"/>
                </a:solidFill>
                <a:latin typeface="Inter"/>
              </a:defRPr>
            </a:pPr>
            <a:r>
              <a:rPr i="0" sz="2400" b="1">
                <a:solidFill>
                  <a:srgbClr val="047857"/>
                </a:solidFill>
                <a:latin typeface="Inter"/>
              </a:rPr>
              <a:t>109,4 млн 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975" y="2421135"/>
            <a:ext cx="1613445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400" b="1">
                <a:solidFill>
                  <a:srgbClr val="047857"/>
                </a:solidFill>
                <a:latin typeface="Inter"/>
              </a:defRPr>
            </a:pPr>
            <a:r>
              <a:rPr i="0" sz="2400" b="1">
                <a:solidFill>
                  <a:srgbClr val="047857"/>
                </a:solidFill>
                <a:latin typeface="Inter"/>
              </a:rPr>
              <a:t>74,6 млн 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7975" y="4760565"/>
            <a:ext cx="1613445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400" b="1">
                <a:solidFill>
                  <a:srgbClr val="047857"/>
                </a:solidFill>
                <a:latin typeface="Inter"/>
              </a:defRPr>
            </a:pPr>
            <a:r>
              <a:rPr i="0" sz="2400" b="1">
                <a:solidFill>
                  <a:srgbClr val="047857"/>
                </a:solidFill>
                <a:latin typeface="Inter"/>
              </a:rPr>
              <a:t>47,9 млн 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625" y="4760565"/>
            <a:ext cx="941337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400" b="1">
                <a:solidFill>
                  <a:srgbClr val="047857"/>
                </a:solidFill>
                <a:latin typeface="Inter"/>
              </a:defRPr>
            </a:pPr>
            <a:r>
              <a:rPr i="0" sz="2400" b="1">
                <a:solidFill>
                  <a:srgbClr val="047857"/>
                </a:solidFill>
                <a:latin typeface="Inter"/>
              </a:rPr>
              <a:t>2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625" y="2421135"/>
            <a:ext cx="883294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400" b="1">
                <a:solidFill>
                  <a:srgbClr val="047857"/>
                </a:solidFill>
                <a:latin typeface="Inter"/>
              </a:defRPr>
            </a:pPr>
            <a:r>
              <a:rPr i="0" sz="2400" b="1">
                <a:solidFill>
                  <a:srgbClr val="047857"/>
                </a:solidFill>
                <a:latin typeface="Inter"/>
              </a:rPr>
              <a:t>161 %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6325" y="2859285"/>
            <a:ext cx="2014983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00" b="0">
                <a:solidFill>
                  <a:srgbClr val="334155"/>
                </a:solidFill>
                <a:latin typeface="Inter"/>
              </a:defRPr>
            </a:pPr>
            <a:r>
              <a:rPr i="0" sz="900" b="0">
                <a:solidFill>
                  <a:srgbClr val="334155"/>
                </a:solidFill>
                <a:latin typeface="Inter"/>
              </a:rPr>
              <a:t>Коэффициент покрытия долга (год 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7975" y="2859285"/>
            <a:ext cx="1737568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00" b="0">
                <a:solidFill>
                  <a:srgbClr val="334155"/>
                </a:solidFill>
                <a:latin typeface="Inter"/>
              </a:defRPr>
            </a:pPr>
            <a:r>
              <a:rPr i="0" sz="900" b="0">
                <a:solidFill>
                  <a:srgbClr val="334155"/>
                </a:solidFill>
                <a:latin typeface="Inter"/>
              </a:rPr>
              <a:t>Чистая приведённая стоимость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7975" y="5198715"/>
            <a:ext cx="169515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00" b="0">
                <a:solidFill>
                  <a:srgbClr val="334155"/>
                </a:solidFill>
                <a:latin typeface="Inter"/>
              </a:defRPr>
            </a:pPr>
            <a:r>
              <a:rPr i="0" sz="900" b="0">
                <a:solidFill>
                  <a:srgbClr val="334155"/>
                </a:solidFill>
                <a:latin typeface="Inter"/>
              </a:rPr>
              <a:t>Операционная прибыль (год 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9625" y="2859285"/>
            <a:ext cx="1691431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00" b="0">
                <a:solidFill>
                  <a:srgbClr val="334155"/>
                </a:solidFill>
                <a:latin typeface="Inter"/>
              </a:defRPr>
            </a:pPr>
            <a:r>
              <a:rPr i="0" sz="900" b="0">
                <a:solidFill>
                  <a:srgbClr val="334155"/>
                </a:solidFill>
                <a:latin typeface="Inter"/>
              </a:rPr>
              <a:t>Внутренняя норма доходности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625" y="5198715"/>
            <a:ext cx="147414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00" b="0">
                <a:solidFill>
                  <a:srgbClr val="334155"/>
                </a:solidFill>
                <a:latin typeface="Inter"/>
              </a:defRPr>
            </a:pPr>
            <a:r>
              <a:rPr i="0" sz="900" b="0">
                <a:solidFill>
                  <a:srgbClr val="334155"/>
                </a:solidFill>
                <a:latin typeface="Inter"/>
              </a:rPr>
              <a:t>Срок возврата инвестиций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6325" y="2421135"/>
            <a:ext cx="612278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400" b="1">
                <a:solidFill>
                  <a:srgbClr val="047857"/>
                </a:solidFill>
                <a:latin typeface="Inter"/>
              </a:defRPr>
            </a:pPr>
            <a:r>
              <a:rPr i="0" sz="2400" b="1">
                <a:solidFill>
                  <a:srgbClr val="047857"/>
                </a:solidFill>
                <a:latin typeface="Inter"/>
              </a:rPr>
              <a:t>2,68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205680"/>
            <a:ext cx="1056977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01</a:t>
            </a:r>
            <a:r>
              <a:t>   Резюме проекта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6325" y="5198715"/>
            <a:ext cx="1127670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00" b="0">
                <a:solidFill>
                  <a:srgbClr val="334155"/>
                </a:solidFill>
                <a:latin typeface="Inter"/>
              </a:defRPr>
            </a:pPr>
            <a:r>
              <a:rPr i="0" sz="900" b="0">
                <a:solidFill>
                  <a:srgbClr val="334155"/>
                </a:solidFill>
                <a:latin typeface="Inter"/>
              </a:rPr>
              <a:t>Прогноз пятого года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9625" y="4408140"/>
            <a:ext cx="101530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ОКУПАЕМОСТЬ</a:t>
            </a:r>
          </a:p>
        </p:txBody>
      </p:sp>
      <p:pic>
        <p:nvPicPr>
          <p:cNvPr id="26" name="Picture 25" descr="8914825e-4658-490b-9855-25d1da74bb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25" y="1792485"/>
            <a:ext cx="3537049" cy="38100"/>
          </a:xfrm>
          <a:prstGeom prst="rect">
            <a:avLst/>
          </a:prstGeom>
        </p:spPr>
      </p:pic>
      <p:pic>
        <p:nvPicPr>
          <p:cNvPr id="27" name="Picture 26" descr="8914825e-4658-490b-9855-25d1da74bb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25" y="4131915"/>
            <a:ext cx="3537049" cy="38100"/>
          </a:xfrm>
          <a:prstGeom prst="rect">
            <a:avLst/>
          </a:prstGeom>
        </p:spPr>
      </p:pic>
      <p:pic>
        <p:nvPicPr>
          <p:cNvPr id="28" name="Picture 27" descr="8914825e-4658-490b-9855-25d1da74bb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92485"/>
            <a:ext cx="3536900" cy="38100"/>
          </a:xfrm>
          <a:prstGeom prst="rect">
            <a:avLst/>
          </a:prstGeom>
        </p:spPr>
      </p:pic>
      <p:pic>
        <p:nvPicPr>
          <p:cNvPr id="29" name="Picture 28" descr="325858f1-cdc4-4e26-8ef3-b24e9be530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75" y="1792485"/>
            <a:ext cx="3536900" cy="38100"/>
          </a:xfrm>
          <a:prstGeom prst="rect">
            <a:avLst/>
          </a:prstGeom>
        </p:spPr>
      </p:pic>
      <p:pic>
        <p:nvPicPr>
          <p:cNvPr id="30" name="Picture 29" descr="8914825e-4658-490b-9855-25d1da74bb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4131915"/>
            <a:ext cx="3536900" cy="38100"/>
          </a:xfrm>
          <a:prstGeom prst="rect">
            <a:avLst/>
          </a:prstGeom>
        </p:spPr>
      </p:pic>
      <p:pic>
        <p:nvPicPr>
          <p:cNvPr id="31" name="Picture 30" descr="325858f1-cdc4-4e26-8ef3-b24e9be530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75" y="4131915"/>
            <a:ext cx="3536900" cy="38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26325" y="4408140"/>
            <a:ext cx="639216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ВЫРУЧКА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pic>
        <p:nvPicPr>
          <p:cNvPr id="34" name="Picture 33" descr="b41cca7d-6e97-42b9-b91f-112262b248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825" y="2059185"/>
            <a:ext cx="266700" cy="266700"/>
          </a:xfrm>
          <a:prstGeom prst="rect">
            <a:avLst/>
          </a:prstGeom>
        </p:spPr>
      </p:pic>
      <p:pic>
        <p:nvPicPr>
          <p:cNvPr id="35" name="Picture 34" descr="ee4b069c-d67a-4eb3-aea7-802843d6fa7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175" y="2059185"/>
            <a:ext cx="266700" cy="266700"/>
          </a:xfrm>
          <a:prstGeom prst="rect">
            <a:avLst/>
          </a:prstGeom>
        </p:spPr>
      </p:pic>
      <p:pic>
        <p:nvPicPr>
          <p:cNvPr id="36" name="Picture 35" descr="1d14ad13-a833-4b66-b264-2574288f2ec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675" y="2059185"/>
            <a:ext cx="266700" cy="266700"/>
          </a:xfrm>
          <a:prstGeom prst="rect">
            <a:avLst/>
          </a:prstGeom>
        </p:spPr>
      </p:pic>
      <p:pic>
        <p:nvPicPr>
          <p:cNvPr id="37" name="Picture 36" descr="f60cb79b-2d6c-43ea-be91-73b51c47446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8825" y="4398615"/>
            <a:ext cx="266700" cy="266700"/>
          </a:xfrm>
          <a:prstGeom prst="rect">
            <a:avLst/>
          </a:prstGeom>
        </p:spPr>
      </p:pic>
      <p:pic>
        <p:nvPicPr>
          <p:cNvPr id="38" name="Picture 37" descr="4f9d7d73-6944-49f2-b007-2d11ddffbf4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7175" y="4398615"/>
            <a:ext cx="266700" cy="266700"/>
          </a:xfrm>
          <a:prstGeom prst="rect">
            <a:avLst/>
          </a:prstGeom>
        </p:spPr>
      </p:pic>
      <p:pic>
        <p:nvPicPr>
          <p:cNvPr id="39" name="Picture 38" descr="3d577571-cf46-43d6-afdd-3a4959a6ac7c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5675" y="4398615"/>
            <a:ext cx="266700" cy="2667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517975" y="4408140"/>
            <a:ext cx="482203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EBITDA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26325" y="2068710"/>
            <a:ext cx="37266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DSCR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17975" y="2068710"/>
            <a:ext cx="284559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NPV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9625" y="2068710"/>
            <a:ext cx="227558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89"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IRR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782960"/>
            <a:ext cx="5120580" cy="1432619"/>
          </a:xfrm>
          <a:prstGeom prst="roundRect">
            <a:avLst>
              <a:gd name="adj" fmla="val 3989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09600" y="3329880"/>
            <a:ext cx="5120580" cy="1432619"/>
          </a:xfrm>
          <a:prstGeom prst="roundRect">
            <a:avLst>
              <a:gd name="adj" fmla="val 3989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9600" y="4876800"/>
            <a:ext cx="5120580" cy="1432619"/>
          </a:xfrm>
          <a:prstGeom prst="roundRect">
            <a:avLst>
              <a:gd name="adj" fmla="val 3989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09600" y="704850"/>
            <a:ext cx="5618857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Анализ рынка и драйверы роста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5219" y="4603551"/>
            <a:ext cx="4596705" cy="322659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Рост среднего чека на 16% в год увеличивает выручку автосервисного рынка опережающими темпами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5219" y="3529161"/>
            <a:ext cx="4585841" cy="322659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Рост доли китайских брендов до 39% рынка новых авто создаёт потребность в специализированном обслуживании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5219" y="5678090"/>
            <a:ext cx="4406354" cy="322659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Урбанизация с 58% до 69,1% к 2050 году концентрирует автовладельцев в городах с развитой сервисной инфраструктурой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5219" y="2454622"/>
            <a:ext cx="4283422" cy="322659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Устойчивый прирост автопарка на 370 000 единиц ежегодно формирует стабильный спрос на сервисное обслуживание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209675"/>
            <a:ext cx="6223694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Объём, динамика и ключевые факторы роста рынка автосервисных услуг Казахстана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925" y="5309741"/>
            <a:ext cx="3351758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100" b="1">
                <a:solidFill>
                  <a:srgbClr val="0F172A"/>
                </a:solidFill>
                <a:latin typeface="Inter"/>
              </a:defRPr>
            </a:pPr>
            <a:r>
              <a:rPr i="0" sz="2100" b="1">
                <a:solidFill>
                  <a:srgbClr val="0F172A"/>
                </a:solidFill>
                <a:latin typeface="Inter"/>
              </a:rPr>
              <a:t>~5 011 160 легковых авто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3925" y="2215901"/>
            <a:ext cx="2872531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100" b="1">
                <a:solidFill>
                  <a:srgbClr val="0F172A"/>
                </a:solidFill>
                <a:latin typeface="Inter"/>
              </a:defRPr>
            </a:pPr>
            <a:r>
              <a:rPr i="0" sz="2100" b="1">
                <a:solidFill>
                  <a:srgbClr val="0F172A"/>
                </a:solidFill>
                <a:latin typeface="Inter"/>
              </a:rPr>
              <a:t>более 500 млрд ₸/год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23925" y="3762821"/>
            <a:ext cx="2170062" cy="2952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80000"/>
              </a:lnSpc>
              <a:defRPr i="0" sz="2100" b="1">
                <a:solidFill>
                  <a:srgbClr val="0F172A"/>
                </a:solidFill>
                <a:latin typeface="Inter"/>
              </a:defRPr>
            </a:pPr>
            <a:r>
              <a:rPr i="0" sz="2100" b="1">
                <a:solidFill>
                  <a:srgbClr val="0F172A"/>
                </a:solidFill>
                <a:latin typeface="Inter"/>
              </a:rPr>
              <a:t>+6–7% ежегодно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819" y="1811535"/>
            <a:ext cx="2096095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1">
                <a:solidFill>
                  <a:srgbClr val="0F172A"/>
                </a:solidFill>
                <a:latin typeface="Inter"/>
              </a:defRPr>
            </a:pPr>
            <a:r>
              <a:rPr i="0" sz="1200" b="1">
                <a:solidFill>
                  <a:srgbClr val="0F172A"/>
                </a:solidFill>
                <a:latin typeface="Inter"/>
              </a:rPr>
              <a:t>Ключевые драйверы роста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5680"/>
            <a:ext cx="1091505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02</a:t>
            </a:r>
            <a:r>
              <a:t>   Рынок и продукт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925" y="5681216"/>
            <a:ext cx="1152525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Целевая аудитория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3925" y="4134296"/>
            <a:ext cx="1011287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Темп роста в год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61819" y="2434381"/>
            <a:ext cx="381000" cy="3810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6461819" y="3508920"/>
            <a:ext cx="381000" cy="3810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6461819" y="4583310"/>
            <a:ext cx="381000" cy="3810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461819" y="5657850"/>
            <a:ext cx="381000" cy="3810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923925" y="2587376"/>
            <a:ext cx="816768" cy="1524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Объём рынка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pic>
        <p:nvPicPr>
          <p:cNvPr id="26" name="Picture 25" descr="42314c5a-3908-4a41-9a4d-10b5dad2d85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92485"/>
            <a:ext cx="47625" cy="1413569"/>
          </a:xfrm>
          <a:prstGeom prst="rect">
            <a:avLst/>
          </a:prstGeom>
        </p:spPr>
      </p:pic>
      <p:pic>
        <p:nvPicPr>
          <p:cNvPr id="27" name="Picture 26" descr="6dae564c-7b97-47b7-8fba-4993fd166ef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3339405"/>
            <a:ext cx="47625" cy="1413569"/>
          </a:xfrm>
          <a:prstGeom prst="rect">
            <a:avLst/>
          </a:prstGeom>
        </p:spPr>
      </p:pic>
      <p:pic>
        <p:nvPicPr>
          <p:cNvPr id="28" name="Picture 27" descr="6dae564c-7b97-47b7-8fba-4993fd166ef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4886325"/>
            <a:ext cx="47625" cy="1413569"/>
          </a:xfrm>
          <a:prstGeom prst="rect">
            <a:avLst/>
          </a:prstGeom>
        </p:spPr>
      </p:pic>
      <p:pic>
        <p:nvPicPr>
          <p:cNvPr id="29" name="Picture 28" descr="f813e4d2-60de-41a8-bc07-5f58656e536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069" y="2529631"/>
            <a:ext cx="190500" cy="190500"/>
          </a:xfrm>
          <a:prstGeom prst="rect">
            <a:avLst/>
          </a:prstGeom>
        </p:spPr>
      </p:pic>
      <p:pic>
        <p:nvPicPr>
          <p:cNvPr id="30" name="Picture 29" descr="8373e87d-eda1-477e-9e92-6244ec2b735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069" y="3604170"/>
            <a:ext cx="190500" cy="190500"/>
          </a:xfrm>
          <a:prstGeom prst="rect">
            <a:avLst/>
          </a:prstGeom>
        </p:spPr>
      </p:pic>
      <p:pic>
        <p:nvPicPr>
          <p:cNvPr id="31" name="Picture 30" descr="e60c12d2-e216-4fac-89b7-9a25f3c62a7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069" y="4678560"/>
            <a:ext cx="190500" cy="190500"/>
          </a:xfrm>
          <a:prstGeom prst="rect">
            <a:avLst/>
          </a:prstGeom>
        </p:spPr>
      </p:pic>
      <p:pic>
        <p:nvPicPr>
          <p:cNvPr id="32" name="Picture 31" descr="1617c516-9181-47a2-a2d8-2b2d29aff77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069" y="5753100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26300" y="1782960"/>
            <a:ext cx="3556099" cy="4526458"/>
          </a:xfrm>
          <a:prstGeom prst="roundRect">
            <a:avLst>
              <a:gd name="adj" fmla="val 1607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09600" y="1782960"/>
            <a:ext cx="3555950" cy="4526458"/>
          </a:xfrm>
          <a:prstGeom prst="roundRect">
            <a:avLst>
              <a:gd name="adj" fmla="val 1607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4317950" y="1782960"/>
            <a:ext cx="3555950" cy="4526458"/>
          </a:xfrm>
          <a:prstGeom prst="roundRect">
            <a:avLst>
              <a:gd name="adj" fmla="val 1607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035825" y="1792485"/>
            <a:ext cx="3537049" cy="895350"/>
          </a:xfrm>
          <a:prstGeom prst="roundRect">
            <a:avLst>
              <a:gd name="adj" fmla="val 6382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19125" y="1792485"/>
            <a:ext cx="3536900" cy="895350"/>
          </a:xfrm>
          <a:prstGeom prst="roundRect">
            <a:avLst>
              <a:gd name="adj" fmla="val 6382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327475" y="1792485"/>
            <a:ext cx="3536900" cy="723900"/>
          </a:xfrm>
          <a:prstGeom prst="roundRect">
            <a:avLst>
              <a:gd name="adj" fmla="val 7894"/>
            </a:avLst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90500" rIns="190500" tIns="190500" bIns="190500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6325" y="3583185"/>
            <a:ext cx="3150244" cy="75604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3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Растущий сегмент с ограниченной дилерской сетью. Высокий спрос на квалифицированный независимый сервис. Мотивация — компетентность мастеров и наличие оригинальных запчастей.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5" y="3583185"/>
            <a:ext cx="3100238" cy="75604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3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Высокая потребность в ремонте ходовой, замене масел и расходников. Частые визиты, широкий спектр работ. Ключевая мотивация — надёжность и доступная цена.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7975" y="3411735"/>
            <a:ext cx="2693342" cy="75604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3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Регулярное плановое ТО, шиномонтаж и диагностика. Средний чек, стабильный поток обращений. Мотивация — качественное обслуживание и соблюдение регламентов.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704850"/>
            <a:ext cx="3355330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Целевая аудитория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6325" y="2011560"/>
            <a:ext cx="2526059" cy="4476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1">
                <a:solidFill>
                  <a:srgbClr val="FFFFFF"/>
                </a:solidFill>
                <a:latin typeface="Inter"/>
              </a:defRPr>
            </a:pPr>
            <a:r>
              <a:rPr i="0" sz="1350" b="1">
                <a:solidFill>
                  <a:srgbClr val="FFFFFF"/>
                </a:solidFill>
                <a:latin typeface="Inter"/>
              </a:rPr>
              <a:t>Владельцы новых китайских брендов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625" y="2011560"/>
            <a:ext cx="2353716" cy="4476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1">
                <a:solidFill>
                  <a:srgbClr val="FFFFFF"/>
                </a:solidFill>
                <a:latin typeface="Inter"/>
              </a:defRPr>
            </a:pPr>
            <a:r>
              <a:rPr i="0" sz="1350" b="1">
                <a:solidFill>
                  <a:srgbClr val="FFFFFF"/>
                </a:solidFill>
                <a:latin typeface="Inter"/>
              </a:rPr>
              <a:t>Владельцы авто старше 10 лет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209675"/>
            <a:ext cx="4936331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Три ключевых сегмента клиентов автосервиса и их характеристики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17975" y="2054423"/>
            <a:ext cx="2210395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1">
                <a:solidFill>
                  <a:srgbClr val="FFFFFF"/>
                </a:solidFill>
                <a:latin typeface="Inter"/>
              </a:defRPr>
            </a:pPr>
            <a:r>
              <a:rPr i="0" sz="1350" b="1">
                <a:solidFill>
                  <a:srgbClr val="FFFFFF"/>
                </a:solidFill>
                <a:latin typeface="Inter"/>
              </a:rPr>
              <a:t>Владельцы авто 3–10 лет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20800" y="2878335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5829151" y="2706885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9537650" y="2878335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09600" y="205680"/>
            <a:ext cx="1091505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02</a:t>
            </a:r>
            <a:r>
              <a:t>   Рынок и продукт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4380" y="2106810"/>
            <a:ext cx="61019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800" b="1">
                <a:solidFill>
                  <a:srgbClr val="FFFFFF"/>
                </a:solidFill>
                <a:latin typeface="Inter"/>
              </a:defRPr>
            </a:pPr>
            <a:r>
              <a:rPr i="0" sz="1800" b="1">
                <a:solidFill>
                  <a:srgbClr val="FFFFFF"/>
                </a:solidFill>
                <a:latin typeface="Inter"/>
              </a:rPr>
              <a:t>~50%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730" y="2021085"/>
            <a:ext cx="61019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800" b="1">
                <a:solidFill>
                  <a:srgbClr val="FFFFFF"/>
                </a:solidFill>
                <a:latin typeface="Inter"/>
              </a:defRPr>
            </a:pPr>
            <a:r>
              <a:rPr i="0" sz="1800" b="1">
                <a:solidFill>
                  <a:srgbClr val="FFFFFF"/>
                </a:solidFill>
                <a:latin typeface="Inter"/>
              </a:rPr>
              <a:t>~35%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91229" y="2106810"/>
            <a:ext cx="61019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800" b="1">
                <a:solidFill>
                  <a:srgbClr val="FFFFFF"/>
                </a:solidFill>
                <a:latin typeface="Inter"/>
              </a:defRPr>
            </a:pPr>
            <a:r>
              <a:rPr i="0" sz="1800" b="1">
                <a:solidFill>
                  <a:srgbClr val="FFFFFF"/>
                </a:solidFill>
                <a:latin typeface="Inter"/>
              </a:rPr>
              <a:t>~15%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pic>
        <p:nvPicPr>
          <p:cNvPr id="26" name="Picture 25" descr="8605e7fb-619a-4b56-87c1-6613f835d7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50" y="3011685"/>
            <a:ext cx="266700" cy="266700"/>
          </a:xfrm>
          <a:prstGeom prst="rect">
            <a:avLst/>
          </a:prstGeom>
        </p:spPr>
      </p:pic>
      <p:pic>
        <p:nvPicPr>
          <p:cNvPr id="27" name="Picture 26" descr="8605e7fb-619a-4b56-87c1-6613f835d7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501" y="2840235"/>
            <a:ext cx="266700" cy="266700"/>
          </a:xfrm>
          <a:prstGeom prst="rect">
            <a:avLst/>
          </a:prstGeom>
        </p:spPr>
      </p:pic>
      <p:pic>
        <p:nvPicPr>
          <p:cNvPr id="28" name="Picture 27" descr="11b2d4df-fe4d-4e2b-99b3-075acdf0730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00" y="3011685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782960"/>
            <a:ext cx="5120580" cy="4526458"/>
          </a:xfrm>
          <a:prstGeom prst="roundRect">
            <a:avLst>
              <a:gd name="adj" fmla="val 1262"/>
            </a:avLst>
          </a:prstGeom>
          <a:noFill/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pic>
        <p:nvPicPr>
          <p:cNvPr id="3" name="Picture 2" descr="84064178-4544-4b2c-aa82-61ceb59286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92485"/>
            <a:ext cx="5101530" cy="45074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61819" y="1782960"/>
            <a:ext cx="2503140" cy="2206079"/>
          </a:xfrm>
          <a:prstGeom prst="roundRect">
            <a:avLst>
              <a:gd name="adj" fmla="val 259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52400" rIns="152400" tIns="152400" bIns="152400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9079259" y="1782960"/>
            <a:ext cx="2503140" cy="2206079"/>
          </a:xfrm>
          <a:prstGeom prst="roundRect">
            <a:avLst>
              <a:gd name="adj" fmla="val 259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52400" rIns="152400" tIns="152400" bIns="152400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461819" y="4103340"/>
            <a:ext cx="2503140" cy="2206079"/>
          </a:xfrm>
          <a:prstGeom prst="roundRect">
            <a:avLst>
              <a:gd name="adj" fmla="val 259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52400" rIns="152400" tIns="152400" bIns="152400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9079259" y="4103340"/>
            <a:ext cx="2503140" cy="2206079"/>
          </a:xfrm>
          <a:prstGeom prst="roundRect">
            <a:avLst>
              <a:gd name="adj" fmla="val 259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52400" rIns="152400" tIns="152400" bIns="152400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9600" y="704850"/>
            <a:ext cx="6196310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Продукт и ценностное предложение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09675"/>
            <a:ext cx="7826871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Три ключевых направления услуг на профессиональном оборудовании — всё необходимое в одном визите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3744" y="2440185"/>
            <a:ext cx="2080617" cy="56554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Гарантия на все работы — не менее 6 месяцев, сертифицированные запчасти и лицензионная диагностика на профессиональном оборудовании.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3744" y="4760565"/>
            <a:ext cx="1995338" cy="56554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Средний чек 50 000 ₸ — доступнее официальных дилеров при значительно более высоком уровне сервиса, чем у гаражных СТО.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1184" y="2440185"/>
            <a:ext cx="1883717" cy="56554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Ремонт ходовой, замена масел и шиномонтаж в одном визите: полный спектр работ без необходимости обращаться в несколько сервисов.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41184" y="4760565"/>
            <a:ext cx="2179885" cy="421481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10000"/>
              </a:lnSpc>
              <a:defRPr i="0" sz="825" b="0">
                <a:solidFill>
                  <a:srgbClr val="334155"/>
                </a:solidFill>
                <a:latin typeface="Inter"/>
              </a:defRPr>
            </a:pPr>
            <a:r>
              <a:rPr i="0" sz="825" b="0">
                <a:solidFill>
                  <a:srgbClr val="334155"/>
                </a:solidFill>
                <a:latin typeface="Inter"/>
              </a:rPr>
              <a:t>Мастер-приёмщик, удобная онлайн-запись и ведение индивидуальной истории обслуживания для каждого автомобиля.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09600" y="205680"/>
            <a:ext cx="1091505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02</a:t>
            </a:r>
            <a:r>
              <a:t>   Рынок и продукт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8384" y="2104429"/>
            <a:ext cx="1110108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125" b="1">
                <a:solidFill>
                  <a:srgbClr val="0F172A"/>
                </a:solidFill>
                <a:latin typeface="Inter"/>
              </a:defRPr>
            </a:pPr>
            <a:r>
              <a:rPr i="0" sz="1125" b="1">
                <a:solidFill>
                  <a:srgbClr val="0F172A"/>
                </a:solidFill>
                <a:latin typeface="Inter"/>
              </a:rPr>
              <a:t>Комплексность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23744" y="2021085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9241184" y="2021085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6623744" y="4341465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9241184" y="4341465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D1FAE5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080944" y="2104429"/>
            <a:ext cx="667196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125" b="1">
                <a:solidFill>
                  <a:srgbClr val="0F172A"/>
                </a:solidFill>
                <a:latin typeface="Inter"/>
              </a:defRPr>
            </a:pPr>
            <a:r>
              <a:rPr i="0" sz="1125" b="1">
                <a:solidFill>
                  <a:srgbClr val="0F172A"/>
                </a:solidFill>
                <a:latin typeface="Inter"/>
              </a:rPr>
              <a:t>Качество</a:t>
            </a:r>
          </a:p>
        </p:txBody>
      </p:sp>
      <p:pic>
        <p:nvPicPr>
          <p:cNvPr id="23" name="Picture 22" descr="2b974e55-a0a0-4f06-932d-20f5b8ac1d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344" y="1792485"/>
            <a:ext cx="2484090" cy="38100"/>
          </a:xfrm>
          <a:prstGeom prst="rect">
            <a:avLst/>
          </a:prstGeom>
        </p:spPr>
      </p:pic>
      <p:pic>
        <p:nvPicPr>
          <p:cNvPr id="24" name="Picture 23" descr="2b974e55-a0a0-4f06-932d-20f5b8ac1d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84" y="1792485"/>
            <a:ext cx="2484090" cy="38100"/>
          </a:xfrm>
          <a:prstGeom prst="rect">
            <a:avLst/>
          </a:prstGeom>
        </p:spPr>
      </p:pic>
      <p:pic>
        <p:nvPicPr>
          <p:cNvPr id="25" name="Picture 24" descr="2b974e55-a0a0-4f06-932d-20f5b8ac1d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344" y="4112865"/>
            <a:ext cx="2484090" cy="38100"/>
          </a:xfrm>
          <a:prstGeom prst="rect">
            <a:avLst/>
          </a:prstGeom>
        </p:spPr>
      </p:pic>
      <p:pic>
        <p:nvPicPr>
          <p:cNvPr id="26" name="Picture 25" descr="2b974e55-a0a0-4f06-932d-20f5b8ac1d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84" y="4112865"/>
            <a:ext cx="2484090" cy="38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98384" y="4424808"/>
            <a:ext cx="544115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125" b="1">
                <a:solidFill>
                  <a:srgbClr val="0F172A"/>
                </a:solidFill>
                <a:latin typeface="Inter"/>
              </a:defRPr>
            </a:pPr>
            <a:r>
              <a:rPr i="0" sz="1125" b="1">
                <a:solidFill>
                  <a:srgbClr val="0F172A"/>
                </a:solidFill>
                <a:latin typeface="Inter"/>
              </a:rPr>
              <a:t>Сервис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0944" y="4424808"/>
            <a:ext cx="370433" cy="1619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125" b="1">
                <a:solidFill>
                  <a:srgbClr val="0F172A"/>
                </a:solidFill>
                <a:latin typeface="Inter"/>
              </a:defRPr>
            </a:pPr>
            <a:r>
              <a:rPr i="0" sz="1125" b="1">
                <a:solidFill>
                  <a:srgbClr val="0F172A"/>
                </a:solidFill>
                <a:latin typeface="Inter"/>
              </a:rPr>
              <a:t>Цена</a:t>
            </a:r>
          </a:p>
        </p:txBody>
      </p:sp>
      <p:pic>
        <p:nvPicPr>
          <p:cNvPr id="30" name="Picture 29" descr="b7ee32f9-b895-4023-8f28-f9f8f034358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944" y="2097285"/>
            <a:ext cx="190500" cy="190500"/>
          </a:xfrm>
          <a:prstGeom prst="rect">
            <a:avLst/>
          </a:prstGeom>
        </p:spPr>
      </p:pic>
      <p:pic>
        <p:nvPicPr>
          <p:cNvPr id="31" name="Picture 30" descr="6f9aaa05-a20c-4c61-8c2e-c4dd07e2489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384" y="2097285"/>
            <a:ext cx="190500" cy="190500"/>
          </a:xfrm>
          <a:prstGeom prst="rect">
            <a:avLst/>
          </a:prstGeom>
        </p:spPr>
      </p:pic>
      <p:pic>
        <p:nvPicPr>
          <p:cNvPr id="32" name="Picture 31" descr="5e822bbe-71ca-43d2-8d92-f9293db5c40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944" y="4417665"/>
            <a:ext cx="190500" cy="190500"/>
          </a:xfrm>
          <a:prstGeom prst="rect">
            <a:avLst/>
          </a:prstGeom>
        </p:spPr>
      </p:pic>
      <p:pic>
        <p:nvPicPr>
          <p:cNvPr id="33" name="Picture 32" descr="941a12a7-395e-48c9-9d71-7d799eb0c15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384" y="4417665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782960"/>
            <a:ext cx="10972800" cy="2552700"/>
          </a:xfrm>
          <a:prstGeom prst="roundRect">
            <a:avLst>
              <a:gd name="adj" fmla="val 2238"/>
            </a:avLst>
          </a:prstGeom>
          <a:noFill/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pic>
        <p:nvPicPr>
          <p:cNvPr id="3" name="Picture 2" descr="8f5849ab-dac9-4184-af2f-7f3a6ba61d5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92485"/>
            <a:ext cx="10953750" cy="2533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04850"/>
            <a:ext cx="3470374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Конкурентная среда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284714"/>
            <a:ext cx="8947844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1" sz="900" b="0">
                <a:solidFill>
                  <a:srgbClr val="047857"/>
                </a:solidFill>
                <a:latin typeface="Inter"/>
              </a:defRPr>
            </a:pPr>
            <a:r>
              <a:rPr i="1" sz="900" b="0">
                <a:solidFill>
                  <a:srgbClr val="047857"/>
                </a:solidFill>
                <a:latin typeface="Inter"/>
              </a:rPr>
              <a:t>Master-G сочетает профессиональное качество, комплексный сервис и прозрачное ценообразование — оптимальное соотношение ценности для клиента на рынке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2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0F172A"/>
                </a:solidFill>
                <a:latin typeface="Inter"/>
              </a:defRPr>
            </a:pPr>
            <a:r>
              <a:rPr i="0" sz="975" b="0">
                <a:solidFill>
                  <a:srgbClr val="0F172A"/>
                </a:solidFill>
                <a:latin typeface="Inter"/>
              </a:rPr>
              <a:t>Цена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987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047857"/>
                </a:solidFill>
                <a:latin typeface="Inter"/>
              </a:defRPr>
            </a:pPr>
            <a:r>
              <a:rPr i="0" sz="975" b="0">
                <a:solidFill>
                  <a:srgbClr val="047857"/>
                </a:solidFill>
                <a:latin typeface="Inter"/>
              </a:rPr>
              <a:t>Средняя (50 000 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Средняя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37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Низкая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212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Высокая (+30–50%)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12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0F172A"/>
                </a:solidFill>
                <a:latin typeface="Inter"/>
              </a:defRPr>
            </a:pPr>
            <a:r>
              <a:rPr i="0" sz="975" b="0">
                <a:solidFill>
                  <a:srgbClr val="0F172A"/>
                </a:solidFill>
                <a:latin typeface="Inter"/>
              </a:rPr>
              <a:t>Качество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987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047857"/>
                </a:solidFill>
                <a:latin typeface="Inter"/>
              </a:defRPr>
            </a:pPr>
            <a:r>
              <a:rPr i="0" sz="975" b="0">
                <a:solidFill>
                  <a:srgbClr val="047857"/>
                </a:solidFill>
                <a:latin typeface="Inter"/>
              </a:rPr>
              <a:t>Профессиональное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2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Шинный сегмент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137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Низкое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8212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Высокое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12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0F172A"/>
                </a:solidFill>
                <a:latin typeface="Inter"/>
              </a:defRPr>
            </a:pPr>
            <a:r>
              <a:rPr i="0" sz="975" b="0">
                <a:solidFill>
                  <a:srgbClr val="0F172A"/>
                </a:solidFill>
                <a:latin typeface="Inter"/>
              </a:rPr>
              <a:t>Сервис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987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047857"/>
                </a:solidFill>
                <a:latin typeface="Inter"/>
              </a:defRPr>
            </a:pPr>
            <a:r>
              <a:rPr i="0" sz="975" b="0">
                <a:solidFill>
                  <a:srgbClr val="047857"/>
                </a:solidFill>
                <a:latin typeface="Inter"/>
              </a:rPr>
              <a:t>Комплексный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62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Узкий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137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Ограниченный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8212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Гарантийный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12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0F172A"/>
                </a:solidFill>
                <a:latin typeface="Inter"/>
              </a:defRPr>
            </a:pPr>
            <a:r>
              <a:rPr i="0" sz="975" b="0">
                <a:solidFill>
                  <a:srgbClr val="0F172A"/>
                </a:solidFill>
                <a:latin typeface="Inter"/>
              </a:rPr>
              <a:t>Скорость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987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047857"/>
                </a:solidFill>
                <a:latin typeface="Inter"/>
              </a:defRPr>
            </a:pPr>
            <a:r>
              <a:rPr i="0" sz="975" b="0">
                <a:solidFill>
                  <a:srgbClr val="047857"/>
                </a:solidFill>
                <a:latin typeface="Inter"/>
              </a:rPr>
              <a:t>1–3 часа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2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Быстро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137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Нестабильно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8212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Медленно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125" y="390703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0F172A"/>
                </a:solidFill>
                <a:latin typeface="Inter"/>
              </a:defRPr>
            </a:pPr>
            <a:r>
              <a:rPr i="0" sz="975" b="0">
                <a:solidFill>
                  <a:srgbClr val="0F172A"/>
                </a:solidFill>
                <a:latin typeface="Inter"/>
              </a:rPr>
              <a:t>Гарантии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9875" y="390703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047857"/>
                </a:solidFill>
                <a:latin typeface="Inter"/>
              </a:defRPr>
            </a:pPr>
            <a:r>
              <a:rPr i="0" sz="975" b="0">
                <a:solidFill>
                  <a:srgbClr val="047857"/>
                </a:solidFill>
                <a:latin typeface="Inter"/>
              </a:rPr>
              <a:t>6 месяцев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5" y="390703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Частичные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1375" y="390703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Отсутствуют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82125" y="390703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Официальные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82707" y="1792485"/>
            <a:ext cx="2185392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Дилерские сервисы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9125" y="1792485"/>
            <a:ext cx="2184945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Параметр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5020" y="1792485"/>
            <a:ext cx="2184945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Master-G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0916" y="1792485"/>
            <a:ext cx="2184945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Uni Tyre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6812" y="1792485"/>
            <a:ext cx="2184945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Гаражные СТО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09600" y="1209675"/>
            <a:ext cx="3016299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Сравнение с основными игроками рынка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0" y="205680"/>
            <a:ext cx="1091505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02</a:t>
            </a:r>
            <a:r>
              <a:t>   Рынок и продукт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08670"/>
            <a:ext cx="10972800" cy="1371600"/>
          </a:xfrm>
          <a:prstGeom prst="roundRect">
            <a:avLst>
              <a:gd name="adj" fmla="val 4166"/>
            </a:avLst>
          </a:prstGeom>
          <a:noFill/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pic>
        <p:nvPicPr>
          <p:cNvPr id="3" name="Picture 2" descr="c4a8117f-7ff6-478d-85fe-522c5d375f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518195"/>
            <a:ext cx="10953750" cy="13525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3895725"/>
            <a:ext cx="1896814" cy="1809750"/>
          </a:xfrm>
          <a:prstGeom prst="roundRect">
            <a:avLst>
              <a:gd name="adj" fmla="val 3157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9448800" y="4092178"/>
            <a:ext cx="2133600" cy="1416843"/>
          </a:xfrm>
          <a:prstGeom prst="roundRect">
            <a:avLst>
              <a:gd name="adj" fmla="val 4033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09600" y="4026693"/>
            <a:ext cx="1896814" cy="1547812"/>
          </a:xfrm>
          <a:prstGeom prst="roundRect">
            <a:avLst>
              <a:gd name="adj" fmla="val 3692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0" y="4026693"/>
            <a:ext cx="1896814" cy="1547812"/>
          </a:xfrm>
          <a:prstGeom prst="roundRect">
            <a:avLst>
              <a:gd name="adj" fmla="val 3692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7239000" y="4026693"/>
            <a:ext cx="1896814" cy="1547812"/>
          </a:xfrm>
          <a:prstGeom prst="roundRect">
            <a:avLst>
              <a:gd name="adj" fmla="val 3692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14300" rIns="114300" tIns="114300" bIns="114300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09600" y="704850"/>
            <a:ext cx="5481935" cy="3429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400" b="1">
                <a:solidFill>
                  <a:srgbClr val="0F172A"/>
                </a:solidFill>
                <a:latin typeface="Inter"/>
              </a:defRPr>
            </a:pPr>
            <a:r>
              <a:rPr i="0" sz="2400" b="1">
                <a:solidFill>
                  <a:srgbClr val="0F172A"/>
                </a:solidFill>
                <a:latin typeface="Inter"/>
              </a:rPr>
              <a:t>Операционная модель автосервиса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5001" y="4795837"/>
            <a:ext cx="1344662" cy="769143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Профессиональная проверка ходовой части, уровней технических жидкостей и состояния шин на специализированном оборудовании.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152525"/>
            <a:ext cx="5068490" cy="1809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125" b="0">
                <a:solidFill>
                  <a:srgbClr val="64748B"/>
                </a:solidFill>
                <a:latin typeface="Inter"/>
              </a:defRPr>
            </a:pPr>
            <a:r>
              <a:rPr i="0" sz="1125" b="0">
                <a:solidFill>
                  <a:srgbClr val="64748B"/>
                </a:solidFill>
                <a:latin typeface="Inter"/>
              </a:rPr>
              <a:t>Производственный цикл обслуживания автомобиля — 5 ключевых этапов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0712" y="4926806"/>
            <a:ext cx="1652289" cy="50720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Мастер-приёмщик проверяет полноту и качество выполненных работ перед передачей автомобиля клиенту.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762" y="4926806"/>
            <a:ext cx="1588740" cy="50720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Механики производят ремонт на 2 подъёмниках с пропускной способностью до 6 автомобилей в день.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959" y="4926806"/>
            <a:ext cx="1499145" cy="507206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Мастер-приёмщик встречает клиента, проводит первичную диагностику и оформляет заказ-наряд.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7982" y="4992290"/>
            <a:ext cx="1894284" cy="3762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0000"/>
              </a:lnSpc>
              <a:defRPr i="0" sz="750" b="0">
                <a:solidFill>
                  <a:srgbClr val="334155"/>
                </a:solidFill>
                <a:latin typeface="Inter"/>
              </a:defRPr>
            </a:pPr>
            <a:r>
              <a:rPr i="0" sz="750" b="0">
                <a:solidFill>
                  <a:srgbClr val="334155"/>
                </a:solidFill>
                <a:latin typeface="Inter"/>
              </a:rPr>
              <a:t>Оформление документов, выдача гарантийного талона и занесение данных клиента в клиентскую базу.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715797" y="4692253"/>
            <a:ext cx="161850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Выдача и сопровождение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205680"/>
            <a:ext cx="1030485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03</a:t>
            </a:r>
            <a:r>
              <a:t>   Бизнес-модель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1001" y="4626768"/>
            <a:ext cx="119226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Выполнение работ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5414" y="4626768"/>
            <a:ext cx="1182885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Контроль качества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2433" y="4626768"/>
            <a:ext cx="870049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Приём заявки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2714" y="4495800"/>
            <a:ext cx="789086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0F172A"/>
                </a:solidFill>
                <a:latin typeface="Inter"/>
              </a:defRPr>
            </a:pPr>
            <a:r>
              <a:rPr i="0" sz="975" b="1">
                <a:solidFill>
                  <a:srgbClr val="0F172A"/>
                </a:solidFill>
                <a:latin typeface="Inter"/>
              </a:rPr>
              <a:t>Диагностика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05532" y="3921918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047857"/>
          </a:solidFill>
          <a:ln w="28575">
            <a:solidFill>
              <a:srgbClr val="F5F6F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405532" y="3921918"/>
            <a:ext cx="323850" cy="3048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00" b="1">
                <a:solidFill>
                  <a:srgbClr val="FFFFFF"/>
                </a:solidFill>
                <a:latin typeface="Inter"/>
              </a:defRPr>
            </a:pPr>
            <a:r>
              <a:rPr i="0" sz="900" b="1">
                <a:solidFill>
                  <a:srgbClr val="FFFFFF"/>
                </a:solidFill>
                <a:latin typeface="Inter"/>
              </a:rPr>
              <a:t>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15332" y="3790950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047857"/>
          </a:solidFill>
          <a:ln w="28575">
            <a:solidFill>
              <a:srgbClr val="F5F6F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615332" y="3790950"/>
            <a:ext cx="323850" cy="3048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00" b="1">
                <a:solidFill>
                  <a:srgbClr val="FFFFFF"/>
                </a:solidFill>
                <a:latin typeface="Inter"/>
              </a:defRPr>
            </a:pPr>
            <a:r>
              <a:rPr i="0" sz="900" b="1">
                <a:solidFill>
                  <a:srgbClr val="FFFFFF"/>
                </a:solidFill>
                <a:latin typeface="Inter"/>
              </a:rPr>
              <a:t>02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25132" y="3921918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047857"/>
          </a:solidFill>
          <a:ln w="28575">
            <a:solidFill>
              <a:srgbClr val="F5F6F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825132" y="3921918"/>
            <a:ext cx="323850" cy="3048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00" b="1">
                <a:solidFill>
                  <a:srgbClr val="FFFFFF"/>
                </a:solidFill>
                <a:latin typeface="Inter"/>
              </a:defRPr>
            </a:pPr>
            <a:r>
              <a:rPr i="0" sz="900" b="1">
                <a:solidFill>
                  <a:srgbClr val="FFFFFF"/>
                </a:solidFill>
                <a:latin typeface="Inter"/>
              </a:rPr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34932" y="3921918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047857"/>
          </a:solidFill>
          <a:ln w="28575">
            <a:solidFill>
              <a:srgbClr val="F5F6F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034932" y="3921918"/>
            <a:ext cx="323850" cy="3048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00" b="1">
                <a:solidFill>
                  <a:srgbClr val="FFFFFF"/>
                </a:solidFill>
                <a:latin typeface="Inter"/>
              </a:defRPr>
            </a:pPr>
            <a:r>
              <a:rPr i="0" sz="900" b="1">
                <a:solidFill>
                  <a:srgbClr val="FFFFFF"/>
                </a:solidFill>
                <a:latin typeface="Inter"/>
              </a:rPr>
              <a:t>04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363200" y="3987403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047857"/>
          </a:solidFill>
          <a:ln w="28575">
            <a:solidFill>
              <a:srgbClr val="F5F6F7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10363200" y="3987403"/>
            <a:ext cx="323850" cy="3048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20000"/>
              </a:lnSpc>
              <a:defRPr i="0" sz="900" b="1">
                <a:solidFill>
                  <a:srgbClr val="FFFFFF"/>
                </a:solidFill>
                <a:latin typeface="Inter"/>
              </a:defRPr>
            </a:pPr>
            <a:r>
              <a:rPr i="0" sz="900" b="1">
                <a:solidFill>
                  <a:srgbClr val="FFFFFF"/>
                </a:solidFill>
                <a:latin typeface="Inter"/>
              </a:rPr>
              <a:t>05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  <p:pic>
        <p:nvPicPr>
          <p:cNvPr id="35" name="Picture 34" descr="bb5afb3a-ec6b-43fe-98d2-46aaaf709c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582" y="4264818"/>
            <a:ext cx="266700" cy="266700"/>
          </a:xfrm>
          <a:prstGeom prst="rect">
            <a:avLst/>
          </a:prstGeom>
        </p:spPr>
      </p:pic>
      <p:pic>
        <p:nvPicPr>
          <p:cNvPr id="36" name="Picture 35" descr="51392b7d-bbb6-4242-9080-feca41278a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382" y="4133850"/>
            <a:ext cx="266700" cy="266700"/>
          </a:xfrm>
          <a:prstGeom prst="rect">
            <a:avLst/>
          </a:prstGeom>
        </p:spPr>
      </p:pic>
      <p:pic>
        <p:nvPicPr>
          <p:cNvPr id="37" name="Picture 36" descr="9a0c7884-7f16-40f6-94d0-8523519fe5a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182" y="4264818"/>
            <a:ext cx="266700" cy="266700"/>
          </a:xfrm>
          <a:prstGeom prst="rect">
            <a:avLst/>
          </a:prstGeom>
        </p:spPr>
      </p:pic>
      <p:pic>
        <p:nvPicPr>
          <p:cNvPr id="38" name="Picture 37" descr="7eab8c6b-fb2d-4d3f-9c6f-c4ac46aecc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3982" y="4264818"/>
            <a:ext cx="266700" cy="266700"/>
          </a:xfrm>
          <a:prstGeom prst="rect">
            <a:avLst/>
          </a:prstGeom>
        </p:spPr>
      </p:pic>
      <p:pic>
        <p:nvPicPr>
          <p:cNvPr id="39" name="Picture 38" descr="de19c092-a28c-4b02-ac7b-fe31d57e7b2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250" y="4330303"/>
            <a:ext cx="266700" cy="2667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44514" y="4672012"/>
            <a:ext cx="17963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0">
                <a:solidFill>
                  <a:srgbClr val="047857"/>
                </a:solidFill>
                <a:latin typeface="Inter"/>
              </a:defRPr>
            </a:pPr>
            <a:r>
              <a:rPr i="0" sz="1350" b="0">
                <a:solidFill>
                  <a:srgbClr val="047857"/>
                </a:solidFill>
                <a:latin typeface="Inter"/>
              </a:rPr>
              <a:t>→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54314" y="4672012"/>
            <a:ext cx="17963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0">
                <a:solidFill>
                  <a:srgbClr val="047857"/>
                </a:solidFill>
                <a:latin typeface="Inter"/>
              </a:defRPr>
            </a:pPr>
            <a:r>
              <a:rPr i="0" sz="1350" b="0">
                <a:solidFill>
                  <a:srgbClr val="047857"/>
                </a:solidFill>
                <a:latin typeface="Inter"/>
              </a:rPr>
              <a:t>→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64114" y="4672012"/>
            <a:ext cx="17963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0">
                <a:solidFill>
                  <a:srgbClr val="047857"/>
                </a:solidFill>
                <a:latin typeface="Inter"/>
              </a:defRPr>
            </a:pPr>
            <a:r>
              <a:rPr i="0" sz="1350" b="0">
                <a:solidFill>
                  <a:srgbClr val="047857"/>
                </a:solidFill>
                <a:latin typeface="Inter"/>
              </a:rPr>
              <a:t>→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73914" y="4672012"/>
            <a:ext cx="179635" cy="2571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350" b="0">
                <a:solidFill>
                  <a:srgbClr val="047857"/>
                </a:solidFill>
                <a:latin typeface="Inter"/>
              </a:defRPr>
            </a:pPr>
            <a:r>
              <a:rPr i="0" sz="1350" b="0">
                <a:solidFill>
                  <a:srgbClr val="047857"/>
                </a:solidFill>
                <a:latin typeface="Inter"/>
              </a:rPr>
              <a:t>→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405532" y="4831556"/>
            <a:ext cx="304800" cy="190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45" name="Rectangle 44"/>
          <p:cNvSpPr/>
          <p:nvPr/>
        </p:nvSpPr>
        <p:spPr>
          <a:xfrm>
            <a:off x="3615332" y="4700587"/>
            <a:ext cx="304800" cy="190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46" name="Rectangle 45"/>
          <p:cNvSpPr/>
          <p:nvPr/>
        </p:nvSpPr>
        <p:spPr>
          <a:xfrm>
            <a:off x="5825132" y="4831556"/>
            <a:ext cx="304800" cy="190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47" name="Rectangle 46"/>
          <p:cNvSpPr/>
          <p:nvPr/>
        </p:nvSpPr>
        <p:spPr>
          <a:xfrm>
            <a:off x="8034932" y="4831556"/>
            <a:ext cx="304800" cy="190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48" name="Rectangle 47"/>
          <p:cNvSpPr/>
          <p:nvPr/>
        </p:nvSpPr>
        <p:spPr>
          <a:xfrm>
            <a:off x="10363200" y="4897040"/>
            <a:ext cx="304800" cy="190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782960"/>
            <a:ext cx="10972800" cy="2128837"/>
          </a:xfrm>
          <a:prstGeom prst="roundRect">
            <a:avLst>
              <a:gd name="adj" fmla="val 2684"/>
            </a:avLst>
          </a:prstGeom>
          <a:noFill/>
          <a:ln w="9525">
            <a:solidFill>
              <a:srgbClr val="E2E8F0"/>
            </a:solidFill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pic>
        <p:nvPicPr>
          <p:cNvPr id="3" name="Picture 2" descr="40f95b46-f76c-4a28-b7b1-0241a11b8f7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92485"/>
            <a:ext cx="10953750" cy="2109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453" y="1792485"/>
            <a:ext cx="3918198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Должность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704850"/>
            <a:ext cx="3595836" cy="39052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00000"/>
              </a:lnSpc>
              <a:defRPr i="0" sz="2700" b="1">
                <a:solidFill>
                  <a:srgbClr val="0F172A"/>
                </a:solidFill>
                <a:latin typeface="Inter"/>
              </a:defRPr>
            </a:pPr>
            <a:r>
              <a:rPr i="0" sz="2700" b="1">
                <a:solidFill>
                  <a:srgbClr val="0F172A"/>
                </a:solidFill>
                <a:latin typeface="Inter"/>
              </a:rPr>
              <a:t>Штатное расписание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66609" y="1792485"/>
            <a:ext cx="2401490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ФОТ в мес., 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987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Механик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2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137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350 000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82125" y="2211585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1 050 000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12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987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Мастер-приёмщик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137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280 000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82125" y="2635448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280 000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12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987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Подсобный рабочий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62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137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180 000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82125" y="3059310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334155"/>
                </a:solidFill>
                <a:latin typeface="Inter"/>
              </a:defRPr>
            </a:pPr>
            <a:r>
              <a:rPr i="0" sz="975" b="0">
                <a:solidFill>
                  <a:srgbClr val="334155"/>
                </a:solidFill>
                <a:latin typeface="Inter"/>
              </a:rPr>
              <a:t>180 000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987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>
              <a:lnSpc>
                <a:spcPct val="120000"/>
              </a:lnSpc>
              <a:defRPr i="0" sz="975" b="1">
                <a:solidFill>
                  <a:srgbClr val="047857"/>
                </a:solidFill>
                <a:latin typeface="Inter"/>
              </a:defRPr>
            </a:pPr>
            <a:r>
              <a:rPr i="0" sz="975" b="1">
                <a:solidFill>
                  <a:srgbClr val="047857"/>
                </a:solidFill>
                <a:latin typeface="Inter"/>
              </a:rPr>
              <a:t>ИТОГО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2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047857"/>
                </a:solidFill>
                <a:latin typeface="Inter"/>
              </a:defRPr>
            </a:pPr>
            <a:r>
              <a:rPr i="0" sz="975" b="1">
                <a:solidFill>
                  <a:srgbClr val="047857"/>
                </a:solidFill>
                <a:latin typeface="Inter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137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0">
                <a:solidFill>
                  <a:srgbClr val="64748B"/>
                </a:solidFill>
                <a:latin typeface="Inter"/>
              </a:defRPr>
            </a:pPr>
            <a:r>
              <a:rPr i="0" sz="975" b="0">
                <a:solidFill>
                  <a:srgbClr val="64748B"/>
                </a:solidFill>
                <a:latin typeface="Inter"/>
              </a:rPr>
              <a:t>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82125" y="3483173"/>
            <a:ext cx="2209800" cy="4191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1">
                <a:solidFill>
                  <a:srgbClr val="047857"/>
                </a:solidFill>
                <a:latin typeface="Inter"/>
              </a:defRPr>
            </a:pPr>
            <a:r>
              <a:rPr i="0" sz="975" b="1">
                <a:solidFill>
                  <a:srgbClr val="047857"/>
                </a:solidFill>
                <a:latin typeface="Inter"/>
              </a:rPr>
              <a:t>1 510 000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00713" y="1792485"/>
            <a:ext cx="2184945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Оклад, ₸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47857"/>
          </a:solidFill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0" rIns="0" tIns="0" bIns="0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09600" y="1209675"/>
            <a:ext cx="3369915" cy="1905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1200" b="0">
                <a:solidFill>
                  <a:srgbClr val="64748B"/>
                </a:solidFill>
                <a:latin typeface="Inter"/>
              </a:defRPr>
            </a:pPr>
            <a:r>
              <a:rPr i="0" sz="1200" b="0">
                <a:solidFill>
                  <a:srgbClr val="64748B"/>
                </a:solidFill>
                <a:latin typeface="Inter"/>
              </a:rPr>
              <a:t>Состав команды, оклады и фонд оплаты труда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84601" y="1792485"/>
            <a:ext cx="1535162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Кол-во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" y="6299001"/>
            <a:ext cx="3417837" cy="1333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1" sz="825" b="0">
                <a:solidFill>
                  <a:srgbClr val="64748B"/>
                </a:solidFill>
                <a:latin typeface="Inter"/>
              </a:defRPr>
            </a:pPr>
            <a:r>
              <a:rPr i="1" sz="825" b="0">
                <a:solidFill>
                  <a:srgbClr val="64748B"/>
                </a:solidFill>
                <a:latin typeface="Inter"/>
              </a:rPr>
              <a:t>Налоги и отчисления на ФОТ ≈ 11 % — учтены в финансовой модели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9125" y="1792485"/>
            <a:ext cx="885378" cy="414337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anchor="ctr" lIns="114300" rIns="114300" tIns="114300" bIns="114300">
            <a:spAutoFit/>
          </a:bodyPr>
          <a:lstStyle/>
          <a:p>
            <a:pPr algn="ctr">
              <a:lnSpc>
                <a:spcPct val="120000"/>
              </a:lnSpc>
              <a:defRPr i="0" sz="975" b="1">
                <a:solidFill>
                  <a:srgbClr val="FFFFFF"/>
                </a:solidFill>
                <a:latin typeface="Inter"/>
              </a:defRPr>
            </a:pPr>
            <a:r>
              <a:rPr i="0" sz="975" b="1">
                <a:solidFill>
                  <a:srgbClr val="FFFFFF"/>
                </a:solidFill>
                <a:latin typeface="Inter"/>
              </a:rPr>
              <a:t>№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205680"/>
            <a:ext cx="1030485" cy="17145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1">
                <a:solidFill>
                  <a:srgbClr val="047857"/>
                </a:solidFill>
                <a:latin typeface="Inter"/>
              </a:rPr>
              <a:t>03</a:t>
            </a:r>
            <a:r>
              <a:t>   Бизнес-модель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6587579"/>
            <a:ext cx="1465361" cy="114300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spc="225" i="0" sz="750" b="0">
                <a:solidFill>
                  <a:srgbClr val="64748B"/>
                </a:solidFill>
                <a:latin typeface="Inter"/>
              </a:defRPr>
            </a:pPr>
            <a:r>
              <a:rPr i="0" sz="750" b="0">
                <a:solidFill>
                  <a:srgbClr val="64748B"/>
                </a:solidFill>
                <a:latin typeface="Inter"/>
              </a:rPr>
              <a:t>КОНФИДЕНЦИАЛЬНО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65817" y="215205"/>
            <a:ext cx="535632" cy="142875"/>
          </a:xfrm>
          <a:prstGeom prst="rect">
            <a:avLst/>
          </a:prstGeom>
          <a:noFill/>
          <a:ln>
            <a:noFill/>
          </a:ln>
          <a:effectLst>
            <a:outerShdw blurRad="0" dist="0" dir="0">
              <a:srgbClr val="000000">
                <a:alpha val="0"/>
              </a:srgbClr>
            </a:outerShdw>
          </a:effectLst>
        </p:spPr>
        <p:txBody>
          <a:bodyPr wrap="square" lIns="0" rIns="0" tIns="0" bIns="0">
            <a:spAutoFit/>
          </a:bodyPr>
          <a:lstStyle/>
          <a:p>
            <a:pPr>
              <a:lnSpc>
                <a:spcPct val="120000"/>
              </a:lnSpc>
              <a:defRPr i="0" sz="900" b="0">
                <a:solidFill>
                  <a:srgbClr val="64748B"/>
                </a:solidFill>
                <a:latin typeface="Inter"/>
              </a:defRPr>
            </a:pPr>
            <a:r>
              <a:rPr i="0" sz="900" b="0">
                <a:solidFill>
                  <a:srgbClr val="64748B"/>
                </a:solidFill>
                <a:latin typeface="Inter"/>
              </a:rPr>
              <a:t>bizplan.kz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